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3"/>
  </p:notesMasterIdLst>
  <p:handoutMasterIdLst>
    <p:handoutMasterId r:id="rId54"/>
  </p:handoutMasterIdLst>
  <p:sldIdLst>
    <p:sldId id="256" r:id="rId2"/>
    <p:sldId id="283" r:id="rId3"/>
    <p:sldId id="308" r:id="rId4"/>
    <p:sldId id="309" r:id="rId5"/>
    <p:sldId id="310" r:id="rId6"/>
    <p:sldId id="311" r:id="rId7"/>
    <p:sldId id="379" r:id="rId8"/>
    <p:sldId id="398" r:id="rId9"/>
    <p:sldId id="400" r:id="rId10"/>
    <p:sldId id="401" r:id="rId11"/>
    <p:sldId id="402" r:id="rId12"/>
    <p:sldId id="380" r:id="rId13"/>
    <p:sldId id="381" r:id="rId14"/>
    <p:sldId id="313" r:id="rId15"/>
    <p:sldId id="403" r:id="rId16"/>
    <p:sldId id="404" r:id="rId17"/>
    <p:sldId id="385" r:id="rId18"/>
    <p:sldId id="382" r:id="rId19"/>
    <p:sldId id="383" r:id="rId20"/>
    <p:sldId id="384" r:id="rId21"/>
    <p:sldId id="312" r:id="rId22"/>
    <p:sldId id="320" r:id="rId23"/>
    <p:sldId id="388" r:id="rId24"/>
    <p:sldId id="321" r:id="rId25"/>
    <p:sldId id="322" r:id="rId26"/>
    <p:sldId id="389" r:id="rId27"/>
    <p:sldId id="390" r:id="rId28"/>
    <p:sldId id="359" r:id="rId29"/>
    <p:sldId id="391" r:id="rId30"/>
    <p:sldId id="392" r:id="rId31"/>
    <p:sldId id="393" r:id="rId32"/>
    <p:sldId id="360" r:id="rId33"/>
    <p:sldId id="350" r:id="rId34"/>
    <p:sldId id="351" r:id="rId35"/>
    <p:sldId id="352" r:id="rId36"/>
    <p:sldId id="353" r:id="rId37"/>
    <p:sldId id="354" r:id="rId38"/>
    <p:sldId id="355" r:id="rId39"/>
    <p:sldId id="356" r:id="rId40"/>
    <p:sldId id="357" r:id="rId41"/>
    <p:sldId id="358" r:id="rId42"/>
    <p:sldId id="361" r:id="rId43"/>
    <p:sldId id="362" r:id="rId44"/>
    <p:sldId id="363" r:id="rId45"/>
    <p:sldId id="373" r:id="rId46"/>
    <p:sldId id="374" r:id="rId47"/>
    <p:sldId id="375" r:id="rId48"/>
    <p:sldId id="377" r:id="rId49"/>
    <p:sldId id="395" r:id="rId50"/>
    <p:sldId id="396" r:id="rId51"/>
    <p:sldId id="305" r:id="rId52"/>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Arial Black" panose="020B0A04020102020204" pitchFamily="34" charset="0"/>
      <p:bold r:id="rId59"/>
    </p:embeddedFont>
    <p:embeddedFont>
      <p:font typeface="Cambria" panose="02040503050406030204" pitchFamily="18" charset="0"/>
      <p:regular r:id="rId60"/>
      <p:bold r:id="rId61"/>
      <p:italic r:id="rId62"/>
      <p:boldItalic r:id="rId63"/>
    </p:embeddedFont>
    <p:embeddedFont>
      <p:font typeface="Lato" panose="020B0604020202020204" charset="0"/>
      <p:regular r:id="rId64"/>
      <p:bold r:id="rId65"/>
      <p:italic r:id="rId66"/>
      <p:boldItalic r:id="rId67"/>
    </p:embeddedFont>
    <p:embeddedFont>
      <p:font typeface="Rockwell" panose="02060603020205020403" pitchFamily="18" charset="0"/>
      <p:regular r:id="rId68"/>
      <p:bold r:id="rId69"/>
      <p:italic r:id="rId70"/>
      <p:boldItalic r:id="rId71"/>
    </p:embeddedFont>
    <p:embeddedFont>
      <p:font typeface="Vladimir Script" panose="03050402040407070305" pitchFamily="66" charset="0"/>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0" roundtripDataSignature="AMtx7mgIfgr8mz0h5oJT84AK2itezMzV3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377635-EB9D-4884-B79A-0D259F93817B}">
  <a:tblStyle styleId="{97377635-EB9D-4884-B79A-0D259F93817B}"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9E9"/>
          </a:solidFill>
        </a:fill>
      </a:tcStyle>
    </a:wholeTbl>
    <a:band1H>
      <a:tcTxStyle/>
      <a:tcStyle>
        <a:tcBdr/>
        <a:fill>
          <a:solidFill>
            <a:srgbClr val="D0D0D0"/>
          </a:solidFill>
        </a:fill>
      </a:tcStyle>
    </a:band1H>
    <a:band2H>
      <a:tcTxStyle/>
      <a:tcStyle>
        <a:tcBdr/>
      </a:tcStyle>
    </a:band2H>
    <a:band1V>
      <a:tcTxStyle/>
      <a:tcStyle>
        <a:tcBdr/>
        <a:fill>
          <a:solidFill>
            <a:srgbClr val="D0D0D0"/>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04" autoAdjust="0"/>
  </p:normalViewPr>
  <p:slideViewPr>
    <p:cSldViewPr snapToGrid="0">
      <p:cViewPr varScale="1">
        <p:scale>
          <a:sx n="108" d="100"/>
          <a:sy n="108" d="100"/>
        </p:scale>
        <p:origin x="730" y="11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font" Target="fonts/font1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9B809D-6ED6-587F-BB95-5957722B98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4F80FB5-5BC0-7B8E-8E12-B22202F8E8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62F495-7282-46A0-973C-B2C5688CF367}" type="datetimeFigureOut">
              <a:rPr lang="en-IN" smtClean="0"/>
              <a:t>03-12-2025</a:t>
            </a:fld>
            <a:endParaRPr lang="en-IN"/>
          </a:p>
        </p:txBody>
      </p:sp>
      <p:sp>
        <p:nvSpPr>
          <p:cNvPr id="4" name="Footer Placeholder 3">
            <a:extLst>
              <a:ext uri="{FF2B5EF4-FFF2-40B4-BE49-F238E27FC236}">
                <a16:creationId xmlns:a16="http://schemas.microsoft.com/office/drawing/2014/main" id="{621B4BEF-1062-CF90-94F5-0D84A30E08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7B9952C-A29B-EE9B-C695-6827185477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9E412C-8FF0-451F-B78D-23681CAA499D}" type="slidenum">
              <a:rPr lang="en-IN" smtClean="0"/>
              <a:t>‹#›</a:t>
            </a:fld>
            <a:endParaRPr lang="en-IN"/>
          </a:p>
        </p:txBody>
      </p:sp>
    </p:spTree>
    <p:extLst>
      <p:ext uri="{BB962C8B-B14F-4D97-AF65-F5344CB8AC3E}">
        <p14:creationId xmlns:p14="http://schemas.microsoft.com/office/powerpoint/2010/main" val="40032350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93081118"/>
      </p:ext>
    </p:extLst>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21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6D719017-413C-E084-E2D7-E01DFE04D5A2}"/>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E84AA064-F1C3-5A91-F1FB-E84E642AA95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B5E868B8-E61F-AC38-ECA5-FAE08C8F20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9230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F68ED189-E8E3-7069-CB28-E59A2FA65CA0}"/>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80A7FE95-7554-96B9-DA63-10263205F4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AF71D8EA-9D6E-4B29-D288-301D3C1747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5282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E0FDBDB7-3C38-DD2C-CF75-2982EEB4C203}"/>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FC3F1476-B3F4-0E38-93F0-3911935166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0C676667-E802-1B45-7989-49DB13DFDA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9165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236B7C29-F93E-4403-3DEE-A6F9128BD91D}"/>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1D65E229-D0DA-5D71-93F9-295AC56E48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1454021E-426D-5A7B-A723-CDEA8F7696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7351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9BB32AD4-4495-5257-C38F-5EFDB7F0F9FB}"/>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5433ABAA-9CD9-3EA0-1BB9-51ABB820E20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A484AB31-5B17-8729-3CDC-8753BCBD7F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8999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66AFF3E6-EF90-4FC0-B74D-FE4FD7F7AB99}"/>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98767857-FD4C-3CC5-752D-B9B1EF2EE6A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C4317F72-DCE4-69EE-632C-2ED8F8B608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3416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D27F3319-DFD5-C63D-C103-C482761FC33E}"/>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105EAA25-CBAA-56EF-6DD0-964CB40E78A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BA23BDAD-6BF2-2372-2B25-BB7A4BB51B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1547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7433CFC7-DE54-CB0D-0AAB-96AA9967C989}"/>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16510DD7-4D09-B766-7664-23E72408833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E49FEBAB-FEA5-55EB-8B84-1C26FEC068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6059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80C60FD7-2524-16BA-355D-02074E688B5F}"/>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69EE30B0-1EBE-6023-BC29-FAA79687D14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4A0C27FA-D58F-B72E-75EE-F3EAA7859B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6935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B5D20B91-672D-6431-7440-2C0F3F42C8B6}"/>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754D297A-771C-9B72-E8F2-A03863E5CE0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EB428D92-98A5-DFC5-F131-C5B12C7497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5959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3800AA9E-45AA-4AC2-8AA2-7DA856E9A7A9}"/>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286550A3-8119-6875-5A21-C5D3DA1F866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C1F8D45D-F0E2-4C9E-7AD4-3CC086F6FF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1828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E5AA43FE-2D5E-DC0E-C9C0-F46E41D6F8D6}"/>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47D322E5-946E-6E73-D96B-DCD4A6A592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2:notes">
            <a:extLst>
              <a:ext uri="{FF2B5EF4-FFF2-40B4-BE49-F238E27FC236}">
                <a16:creationId xmlns:a16="http://schemas.microsoft.com/office/drawing/2014/main" id="{395EA63D-99C5-8D5F-764B-2305EEE1CA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4873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3B70FE3C-1314-618E-7766-7AF0747A2D49}"/>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7C6E8E18-6CAB-66A2-7635-E8A1F16B85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2:notes">
            <a:extLst>
              <a:ext uri="{FF2B5EF4-FFF2-40B4-BE49-F238E27FC236}">
                <a16:creationId xmlns:a16="http://schemas.microsoft.com/office/drawing/2014/main" id="{579339CC-DF1B-CAE9-F6E3-88D7392BAA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9759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BB4AE073-677D-7221-19D9-A0549C8EA06D}"/>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E1B353B2-5EDD-B4D5-C3B2-4159474717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2:notes">
            <a:extLst>
              <a:ext uri="{FF2B5EF4-FFF2-40B4-BE49-F238E27FC236}">
                <a16:creationId xmlns:a16="http://schemas.microsoft.com/office/drawing/2014/main" id="{871240A5-11FC-05E9-6473-226A082476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9781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75475D1F-6947-566D-CAAE-3A499AB52955}"/>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E8BFD79B-972D-6C70-2602-30585DCC03F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p2:notes">
            <a:extLst>
              <a:ext uri="{FF2B5EF4-FFF2-40B4-BE49-F238E27FC236}">
                <a16:creationId xmlns:a16="http://schemas.microsoft.com/office/drawing/2014/main" id="{B5B915D6-764D-D717-E691-1666E2E439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2193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20450EA8-576F-C7FE-D360-D2C42F379D79}"/>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10A761F5-20B8-DB8D-D2D2-7ABDF5F6313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C3A699C3-7B7C-1942-CBA3-F3149224A7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5605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3675923A-E959-3FDA-745D-0AD6A1AFC4EC}"/>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CB8A1D47-AC64-D766-BBAD-8A1D203C933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14D82807-8CB6-A23F-6717-ADCF04145B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5581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2C683DA9-A26F-9E06-1CCD-90CDA3876799}"/>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78581F49-802B-03BE-0CC0-1B577048A3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9B6DE917-2012-652A-6951-1F3BE45442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1081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989C486B-EE31-E759-D54C-B7B984CFA63C}"/>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B4289328-6AB0-B196-174F-572B762DC94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4DF03D4A-8BD4-16F8-A099-447DB3A95D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5459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C74004D2-55BE-1D7C-6E09-724CB413B9DD}"/>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EC424B6E-9004-B945-AC76-6E351799F19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D515FE87-C87C-6C7F-6B66-05FC3BA8AB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1617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0FA77362-E813-B9D1-32D3-5E9C3D023989}"/>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0EE8BD31-C77D-61D3-5FCD-173896A901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5411DAC1-C9A2-9CDC-559C-2193D54D16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7171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C4F22B2D-5F79-437B-A011-BBC47D7BB1D9}"/>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165DE9DE-CAE0-65AA-61A3-2DA78D76F1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3530DD55-91C2-3B5A-5142-0DACDB3C90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1817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0817DC0F-94B4-8791-4D78-14CFC851F20C}"/>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A28406BF-38F5-13DE-5BC5-EA4A3B07D40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80C7E46A-048B-8AB5-E0FF-1CC7DE1512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3999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22B56442-3C7C-962E-3BDA-37D85BE1FD77}"/>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FB525C3B-8460-D113-DAF7-49D9569CAD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9997AB6D-ABCC-1690-248D-DADEB28988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6303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62EA5CA5-6785-8D65-5F10-0981FA005E2D}"/>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5AA2EA74-CD63-B572-D9EE-548ED51846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DAFBCA2B-AD55-3BF9-7430-F09A1B4D4F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01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09D8B882-0A42-A997-B7C2-B7E4A790F75B}"/>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C0D5EBF7-7AF6-6579-8561-57B613E9489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4533F13B-1510-E87D-A49C-D1857BE0DD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4082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CE744BD3-2273-63E8-B289-EF3B2B107EB5}"/>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7F32C7BD-C65E-21E0-A5D7-96E9D60193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A256D67B-D43A-765B-55B7-6128E93806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1999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38CC7291-0158-2CF9-E3E7-C104BA876324}"/>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8B9D57E8-6C07-996D-1CC3-BF44C62ABF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B91E2C0C-79EA-9DB7-B0A8-4CEF2F72D7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5618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814C13F4-FB1C-C20C-026B-CE5D32314A2D}"/>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0A6557A7-7A72-CF03-86A2-E7BE372A41A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73E7F3F2-ED29-5428-E7DD-EFE3B240A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9313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6B043034-63D9-A039-93E5-1764AB2793AB}"/>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1C57E03B-6D6D-B7F8-237E-E7CF90C06A9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41306E5B-8032-D26B-CD43-5AED70BC6F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7099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9D894A85-83AF-7440-397E-527B54822C63}"/>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E9C2093A-3BD4-9A88-C5E2-F7C31E7A083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16DECF4C-468D-CCE2-03E4-E19F9D8253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6495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0" fontAlgn="base">
              <a:lnSpc>
                <a:spcPct val="160000"/>
              </a:lnSpc>
              <a:spcBef>
                <a:spcPts val="0"/>
              </a:spcBef>
              <a:spcAft>
                <a:spcPts val="0"/>
              </a:spcAft>
              <a:buFont typeface="Arial" panose="020B0604020202090204" pitchFamily="34" charset="0"/>
              <a:buChar char="•"/>
            </a:pPr>
            <a:r>
              <a:rPr lang="en-US" sz="1200" b="0" i="0" u="none" strike="noStrike" dirty="0">
                <a:solidFill>
                  <a:srgbClr val="000000"/>
                </a:solidFill>
                <a:effectLst/>
                <a:latin typeface="Rockwell" panose="02060603020205020403" pitchFamily="18" charset="0"/>
              </a:rPr>
              <a:t>Artificial Intelligence is composed of two words </a:t>
            </a:r>
            <a:r>
              <a:rPr lang="en-US" sz="1200" b="1" i="0" u="none" strike="noStrike" dirty="0">
                <a:solidFill>
                  <a:srgbClr val="000000"/>
                </a:solidFill>
                <a:effectLst/>
                <a:latin typeface="Rockwell" panose="02060603020205020403" pitchFamily="18" charset="0"/>
              </a:rPr>
              <a:t>Artificial</a:t>
            </a:r>
            <a:r>
              <a:rPr lang="en-US" sz="1200" b="0" i="0" u="none" strike="noStrike" dirty="0">
                <a:solidFill>
                  <a:srgbClr val="000000"/>
                </a:solidFill>
                <a:effectLst/>
                <a:latin typeface="Rockwell" panose="02060603020205020403" pitchFamily="18" charset="0"/>
              </a:rPr>
              <a:t> and </a:t>
            </a:r>
            <a:r>
              <a:rPr lang="en-US" sz="1200" b="1" i="0" u="none" strike="noStrike" dirty="0">
                <a:solidFill>
                  <a:srgbClr val="000000"/>
                </a:solidFill>
                <a:effectLst/>
                <a:latin typeface="Rockwell" panose="02060603020205020403" pitchFamily="18" charset="0"/>
              </a:rPr>
              <a:t>Intelligence</a:t>
            </a:r>
            <a:r>
              <a:rPr lang="en-US" sz="1200" b="0" i="0" u="none" strike="noStrike" dirty="0">
                <a:solidFill>
                  <a:srgbClr val="000000"/>
                </a:solidFill>
                <a:effectLst/>
                <a:latin typeface="Rockwell" panose="02060603020205020403" pitchFamily="18" charset="0"/>
              </a:rPr>
              <a:t>, where Artificial defines </a:t>
            </a:r>
            <a:r>
              <a:rPr lang="en-US" sz="1200" b="0" i="1" u="none" strike="noStrike" dirty="0">
                <a:solidFill>
                  <a:srgbClr val="000000"/>
                </a:solidFill>
                <a:effectLst/>
                <a:latin typeface="Rockwell" panose="02060603020205020403" pitchFamily="18" charset="0"/>
              </a:rPr>
              <a:t>"man-made,"</a:t>
            </a:r>
            <a:r>
              <a:rPr lang="en-US" sz="1200" b="0" i="0" u="none" strike="noStrike" dirty="0">
                <a:solidFill>
                  <a:srgbClr val="000000"/>
                </a:solidFill>
                <a:effectLst/>
                <a:latin typeface="Rockwell" panose="02060603020205020403" pitchFamily="18" charset="0"/>
              </a:rPr>
              <a:t> and intelligence defines </a:t>
            </a:r>
            <a:r>
              <a:rPr lang="en-US" sz="1200" b="0" i="1" u="none" strike="noStrike" dirty="0">
                <a:solidFill>
                  <a:srgbClr val="000000"/>
                </a:solidFill>
                <a:effectLst/>
                <a:latin typeface="Rockwell" panose="02060603020205020403" pitchFamily="18" charset="0"/>
              </a:rPr>
              <a:t>"thinking power"</a:t>
            </a:r>
            <a:r>
              <a:rPr lang="en-US" sz="1200" b="0" i="0" u="none" strike="noStrike" dirty="0">
                <a:solidFill>
                  <a:srgbClr val="000000"/>
                </a:solidFill>
                <a:effectLst/>
                <a:latin typeface="Rockwell" panose="02060603020205020403" pitchFamily="18" charset="0"/>
              </a:rPr>
              <a:t>, hence AI means </a:t>
            </a:r>
            <a:r>
              <a:rPr lang="en-US" sz="1200" b="0" i="1" u="none" strike="noStrike" dirty="0">
                <a:solidFill>
                  <a:srgbClr val="000000"/>
                </a:solidFill>
                <a:effectLst/>
                <a:latin typeface="Rockwell" panose="02060603020205020403" pitchFamily="18" charset="0"/>
              </a:rPr>
              <a:t>"a man-made thinking power.“</a:t>
            </a:r>
          </a:p>
          <a:p>
            <a:pPr rtl="0" fontAlgn="base">
              <a:lnSpc>
                <a:spcPct val="160000"/>
              </a:lnSpc>
              <a:spcBef>
                <a:spcPts val="0"/>
              </a:spcBef>
              <a:spcAft>
                <a:spcPts val="0"/>
              </a:spcAft>
              <a:buFont typeface="Arial" panose="020B0604020202090204" pitchFamily="34" charset="0"/>
              <a:buChar char="•"/>
            </a:pPr>
            <a:r>
              <a:rPr lang="en-US" sz="1200" b="0" i="0" u="none" strike="noStrike" dirty="0">
                <a:solidFill>
                  <a:srgbClr val="000000"/>
                </a:solidFill>
                <a:effectLst/>
                <a:latin typeface="Rockwell" panose="02060603020205020403" pitchFamily="18" charset="0"/>
              </a:rPr>
              <a:t>Artificial Intelligence exists when a machine can have human based skills such as learning, reasoning, and solving problems</a:t>
            </a:r>
          </a:p>
          <a:p>
            <a:pPr rtl="0" fontAlgn="base">
              <a:lnSpc>
                <a:spcPct val="160000"/>
              </a:lnSpc>
              <a:spcBef>
                <a:spcPts val="0"/>
              </a:spcBef>
              <a:spcAft>
                <a:spcPts val="0"/>
              </a:spcAft>
              <a:buFont typeface="Arial" panose="020B0604020202090204" pitchFamily="34" charset="0"/>
              <a:buChar char="•"/>
            </a:pPr>
            <a:endParaRPr lang="en-US" sz="1200" b="0" i="0" u="none" strike="noStrike" dirty="0">
              <a:solidFill>
                <a:srgbClr val="000000"/>
              </a:solidFill>
              <a:effectLst/>
              <a:latin typeface="Rockwell" panose="02060603020205020403" pitchFamily="18" charset="0"/>
            </a:endParaRPr>
          </a:p>
          <a:p>
            <a:pPr rtl="0" fontAlgn="base">
              <a:lnSpc>
                <a:spcPct val="160000"/>
              </a:lnSpc>
              <a:spcBef>
                <a:spcPts val="0"/>
              </a:spcBef>
              <a:spcAft>
                <a:spcPts val="0"/>
              </a:spcAft>
              <a:buFont typeface="Arial" panose="020B0604020202090204" pitchFamily="34" charset="0"/>
              <a:buChar char="•"/>
            </a:pPr>
            <a:r>
              <a:rPr lang="en-US" dirty="0"/>
              <a:t>Eight definitions of AI, laid out along two dimensions. The definitions on top are concerned </a:t>
            </a:r>
            <a:r>
              <a:rPr lang="en-US" b="1" dirty="0"/>
              <a:t>with thought processes and reasoning, </a:t>
            </a:r>
            <a:r>
              <a:rPr lang="en-US" dirty="0"/>
              <a:t>whereas the ones on the </a:t>
            </a:r>
            <a:r>
              <a:rPr lang="en-US" b="1" dirty="0"/>
              <a:t>bottom address behavior</a:t>
            </a:r>
            <a:r>
              <a:rPr lang="en-US" dirty="0"/>
              <a:t>. The definitions on the left measure success in terms of fidelity to </a:t>
            </a:r>
            <a:r>
              <a:rPr lang="en-US" b="1" dirty="0"/>
              <a:t>human performance</a:t>
            </a:r>
            <a:r>
              <a:rPr lang="en-US" dirty="0"/>
              <a:t>, whereas </a:t>
            </a:r>
            <a:r>
              <a:rPr lang="en-US" b="1" dirty="0"/>
              <a:t>RATIONALITY the ones on the right measure against an ideal performance measure</a:t>
            </a:r>
            <a:r>
              <a:rPr lang="en-US" dirty="0"/>
              <a:t>, called rationality. A system is rational if it does the “right thing,” given what it knows.</a:t>
            </a:r>
          </a:p>
          <a:p>
            <a:pPr rtl="0" fontAlgn="base">
              <a:lnSpc>
                <a:spcPct val="160000"/>
              </a:lnSpc>
              <a:spcBef>
                <a:spcPts val="0"/>
              </a:spcBef>
              <a:spcAft>
                <a:spcPts val="0"/>
              </a:spcAft>
              <a:buFont typeface="Arial" panose="020B0604020202090204" pitchFamily="34" charset="0"/>
              <a:buChar char="•"/>
            </a:pPr>
            <a:r>
              <a:rPr lang="en-US" dirty="0"/>
              <a:t>THE FOUNDATIONS OF ARTIFICIAL INTELLIGENCE</a:t>
            </a:r>
          </a:p>
          <a:p>
            <a:pPr rtl="0" fontAlgn="base">
              <a:lnSpc>
                <a:spcPct val="160000"/>
              </a:lnSpc>
              <a:spcBef>
                <a:spcPts val="0"/>
              </a:spcBef>
              <a:spcAft>
                <a:spcPts val="0"/>
              </a:spcAft>
              <a:buFont typeface="Arial" panose="020B0604020202090204" pitchFamily="34" charset="0"/>
              <a:buChar char="•"/>
            </a:pPr>
            <a:r>
              <a:rPr lang="en-US" dirty="0"/>
              <a:t>Philosophy • Can formal rules be used to draw valid conclusions? • How does the mind arise from a physical brain? • Where does knowledge come from? • How does knowledge lead to action?</a:t>
            </a:r>
          </a:p>
          <a:p>
            <a:pPr rtl="0" fontAlgn="base">
              <a:lnSpc>
                <a:spcPct val="160000"/>
              </a:lnSpc>
              <a:spcBef>
                <a:spcPts val="0"/>
              </a:spcBef>
              <a:spcAft>
                <a:spcPts val="0"/>
              </a:spcAft>
              <a:buFont typeface="Arial" panose="020B0604020202090204" pitchFamily="34" charset="0"/>
              <a:buChar char="•"/>
            </a:pPr>
            <a:r>
              <a:rPr lang="en-US" dirty="0"/>
              <a:t>Mathematics • What are the formal rules to draw valid conclusions? • What can be computed? • How do we reason with uncertain information?</a:t>
            </a:r>
          </a:p>
          <a:p>
            <a:pPr rtl="0" fontAlgn="base">
              <a:lnSpc>
                <a:spcPct val="160000"/>
              </a:lnSpc>
              <a:spcBef>
                <a:spcPts val="0"/>
              </a:spcBef>
              <a:spcAft>
                <a:spcPts val="0"/>
              </a:spcAft>
              <a:buFont typeface="Arial" panose="020B0604020202090204" pitchFamily="34" charset="0"/>
              <a:buChar char="•"/>
            </a:pPr>
            <a:endParaRPr lang="en-US" sz="1200" b="0" i="0" u="none" strike="noStrike" dirty="0">
              <a:solidFill>
                <a:srgbClr val="000000"/>
              </a:solidFill>
              <a:effectLst/>
              <a:latin typeface="Courier New" panose="02070309020205020404" pitchFamily="49" charset="0"/>
            </a:endParaRPr>
          </a:p>
          <a:p>
            <a:pPr rtl="0" fontAlgn="base">
              <a:lnSpc>
                <a:spcPct val="160000"/>
              </a:lnSpc>
              <a:spcBef>
                <a:spcPts val="0"/>
              </a:spcBef>
              <a:spcAft>
                <a:spcPts val="0"/>
              </a:spcAft>
              <a:buFont typeface="Arial" panose="020B0604020202090204" pitchFamily="34" charset="0"/>
              <a:buChar char="•"/>
            </a:pPr>
            <a:r>
              <a:rPr lang="en-US" dirty="0"/>
              <a:t>Economics • How should we make decisions so as to maximize payoff? • How should we do this when others may not go along? • How should we do this when the payoff may be far in the future?</a:t>
            </a:r>
            <a:endParaRPr lang="en-US" sz="1200" b="0" i="0" u="none" strike="noStrike" dirty="0">
              <a:solidFill>
                <a:srgbClr val="000000"/>
              </a:solidFill>
              <a:effectLst/>
              <a:latin typeface="Courier New" panose="02070309020205020404" pitchFamily="49" charset="0"/>
            </a:endParaRPr>
          </a:p>
          <a:p>
            <a:pPr rtl="0" fontAlgn="base">
              <a:lnSpc>
                <a:spcPct val="160000"/>
              </a:lnSpc>
              <a:spcBef>
                <a:spcPts val="0"/>
              </a:spcBef>
              <a:spcAft>
                <a:spcPts val="0"/>
              </a:spcAft>
              <a:buFont typeface="Arial" panose="020B0604020202090204" pitchFamily="34" charset="0"/>
              <a:buChar char="•"/>
            </a:pPr>
            <a:r>
              <a:rPr lang="en-US" dirty="0"/>
              <a:t>Neuroscience • How do brains process information?</a:t>
            </a:r>
            <a:endParaRPr lang="en-US" sz="1200" b="0" i="0" u="none" strike="noStrike" dirty="0">
              <a:solidFill>
                <a:srgbClr val="000000"/>
              </a:solidFill>
              <a:effectLst/>
              <a:latin typeface="Courier New" panose="02070309020205020404" pitchFamily="49" charset="0"/>
            </a:endParaRPr>
          </a:p>
          <a:p>
            <a:pPr rtl="0" fontAlgn="base">
              <a:lnSpc>
                <a:spcPct val="160000"/>
              </a:lnSpc>
              <a:spcBef>
                <a:spcPts val="0"/>
              </a:spcBef>
              <a:spcAft>
                <a:spcPts val="0"/>
              </a:spcAft>
              <a:buFont typeface="Arial" panose="020B0604020202090204" pitchFamily="34" charset="0"/>
              <a:buChar char="•"/>
            </a:pPr>
            <a:r>
              <a:rPr lang="en-US" dirty="0"/>
              <a:t>Psychology • How do humans and animals think and act?</a:t>
            </a:r>
            <a:endParaRPr lang="en-US" sz="1200" b="0" i="0" u="none" strike="noStrike" dirty="0">
              <a:solidFill>
                <a:srgbClr val="000000"/>
              </a:solidFill>
              <a:effectLst/>
              <a:latin typeface="Courier New" panose="02070309020205020404" pitchFamily="49" charset="0"/>
            </a:endParaRPr>
          </a:p>
          <a:p>
            <a:pPr rtl="0" fontAlgn="base">
              <a:lnSpc>
                <a:spcPct val="160000"/>
              </a:lnSpc>
              <a:spcBef>
                <a:spcPts val="0"/>
              </a:spcBef>
              <a:spcAft>
                <a:spcPts val="0"/>
              </a:spcAft>
              <a:buFont typeface="Arial" panose="020B0604020202090204" pitchFamily="34" charset="0"/>
              <a:buChar char="•"/>
            </a:pPr>
            <a:r>
              <a:rPr lang="en-US" dirty="0"/>
              <a:t>Computer engineering • How can we build an efficient computer?</a:t>
            </a:r>
            <a:endParaRPr lang="en-US" sz="1200" b="0" i="0" u="none" strike="noStrike" dirty="0">
              <a:solidFill>
                <a:srgbClr val="000000"/>
              </a:solidFill>
              <a:effectLst/>
              <a:latin typeface="Courier New" panose="02070309020205020404" pitchFamily="49" charset="0"/>
            </a:endParaRPr>
          </a:p>
          <a:p>
            <a:pPr rtl="0" fontAlgn="base">
              <a:lnSpc>
                <a:spcPct val="160000"/>
              </a:lnSpc>
              <a:spcBef>
                <a:spcPts val="0"/>
              </a:spcBef>
              <a:spcAft>
                <a:spcPts val="0"/>
              </a:spcAft>
              <a:buFont typeface="Arial" panose="020B0604020202090204" pitchFamily="34" charset="0"/>
              <a:buChar char="•"/>
            </a:pPr>
            <a:r>
              <a:rPr lang="en-US" dirty="0"/>
              <a:t>Control theory and cybernetics • How can artifacts operate under their own control?</a:t>
            </a:r>
          </a:p>
          <a:p>
            <a:pPr rtl="0" fontAlgn="base">
              <a:lnSpc>
                <a:spcPct val="160000"/>
              </a:lnSpc>
              <a:spcBef>
                <a:spcPts val="0"/>
              </a:spcBef>
              <a:spcAft>
                <a:spcPts val="0"/>
              </a:spcAft>
              <a:buFont typeface="Arial" panose="020B0604020202090204" pitchFamily="34" charset="0"/>
              <a:buChar char="•"/>
            </a:pPr>
            <a:r>
              <a:rPr lang="en-US" dirty="0"/>
              <a:t>Linguistics • How does language relate to thought?</a:t>
            </a:r>
            <a:endParaRPr lang="en-US" sz="1200" b="0" i="0" u="none" strike="noStrike" dirty="0">
              <a:solidFill>
                <a:srgbClr val="000000"/>
              </a:solidFill>
              <a:effectLst/>
              <a:latin typeface="Courier New" panose="02070309020205020404" pitchFamily="49" charset="0"/>
            </a:endParaRPr>
          </a:p>
          <a:p>
            <a:endParaRPr lang="en-IN" dirty="0"/>
          </a:p>
        </p:txBody>
      </p:sp>
      <p:sp>
        <p:nvSpPr>
          <p:cNvPr id="4" name="Slide Number Placeholder 3"/>
          <p:cNvSpPr>
            <a:spLocks noGrp="1"/>
          </p:cNvSpPr>
          <p:nvPr>
            <p:ph type="sldNum" sz="quarter" idx="5"/>
          </p:nvPr>
        </p:nvSpPr>
        <p:spPr>
          <a:xfrm>
            <a:off x="1588" y="9721850"/>
            <a:ext cx="3076575" cy="511175"/>
          </a:xfrm>
          <a:prstGeom prst="rect">
            <a:avLst/>
          </a:prstGeom>
        </p:spPr>
        <p:txBody>
          <a:bodyPr/>
          <a:lstStyle/>
          <a:p>
            <a:fld id="{9A503EA0-C788-D447-B8B6-EF9D00D7B489}" type="slidenum">
              <a:rPr lang="he-IL" altLang="en-US" smtClean="0"/>
              <a:t>12</a:t>
            </a:fld>
            <a:endParaRPr lang="en-US" altLang="en-US"/>
          </a:p>
        </p:txBody>
      </p:sp>
    </p:spTree>
    <p:extLst>
      <p:ext uri="{BB962C8B-B14F-4D97-AF65-F5344CB8AC3E}">
        <p14:creationId xmlns:p14="http://schemas.microsoft.com/office/powerpoint/2010/main" val="3619871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6D719017-413C-E084-E2D7-E01DFE04D5A2}"/>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E84AA064-F1C3-5A91-F1FB-E84E642AA95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B5E868B8-E61F-AC38-ECA5-FAE08C8F20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39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6D719017-413C-E084-E2D7-E01DFE04D5A2}"/>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E84AA064-F1C3-5A91-F1FB-E84E642AA95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a:extLst>
              <a:ext uri="{FF2B5EF4-FFF2-40B4-BE49-F238E27FC236}">
                <a16:creationId xmlns:a16="http://schemas.microsoft.com/office/drawing/2014/main" id="{B5E868B8-E61F-AC38-ECA5-FAE08C8F20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9537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9"/>
        <p:cNvGrpSpPr/>
        <p:nvPr/>
      </p:nvGrpSpPr>
      <p:grpSpPr>
        <a:xfrm>
          <a:off x="0" y="0"/>
          <a:ext cx="0" cy="0"/>
          <a:chOff x="0" y="0"/>
          <a:chExt cx="0" cy="0"/>
        </a:xfrm>
      </p:grpSpPr>
      <p:sp>
        <p:nvSpPr>
          <p:cNvPr id="11" name="Google Shape;11;p29"/>
          <p:cNvSpPr txBox="1">
            <a:spLocks noGrp="1"/>
          </p:cNvSpPr>
          <p:nvPr>
            <p:ph type="body" idx="1"/>
          </p:nvPr>
        </p:nvSpPr>
        <p:spPr>
          <a:xfrm>
            <a:off x="914400" y="1314450"/>
            <a:ext cx="8001000" cy="3372000"/>
          </a:xfrm>
          <a:prstGeom prst="rect">
            <a:avLst/>
          </a:prstGeom>
          <a:noFill/>
          <a:ln>
            <a:noFill/>
          </a:ln>
        </p:spPr>
        <p:txBody>
          <a:bodyPr spcFirstLastPara="1" wrap="square" lIns="91425" tIns="45700" rIns="91425" bIns="45700" anchor="t" anchorCtr="0">
            <a:normAutofit/>
          </a:bodyPr>
          <a:lstStyle>
            <a:lvl1pPr marL="457200" marR="0" lvl="0" indent="-381000" algn="l">
              <a:lnSpc>
                <a:spcPct val="115000"/>
              </a:lnSpc>
              <a:spcBef>
                <a:spcPts val="48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1pPr>
            <a:lvl2pPr marL="914400" marR="0" lvl="1" indent="-355600" algn="l">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55600" algn="l">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115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115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55600" algn="l">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15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15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15000"/>
              </a:lnSpc>
              <a:spcBef>
                <a:spcPts val="1200"/>
              </a:spcBef>
              <a:spcAft>
                <a:spcPts val="12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 name="Picture 2" descr="A red rectangular sign with a logo and a globe&#10;&#10;AI-generated content may be incorrect.">
            <a:extLst>
              <a:ext uri="{FF2B5EF4-FFF2-40B4-BE49-F238E27FC236}">
                <a16:creationId xmlns:a16="http://schemas.microsoft.com/office/drawing/2014/main" id="{E3B45E01-6076-AFEE-F2AB-CE7DAC5DAF07}"/>
              </a:ext>
            </a:extLst>
          </p:cNvPr>
          <p:cNvPicPr>
            <a:picLocks noChangeAspect="1"/>
          </p:cNvPicPr>
          <p:nvPr userDrawn="1"/>
        </p:nvPicPr>
        <p:blipFill>
          <a:blip r:embed="rId2"/>
          <a:stretch>
            <a:fillRect/>
          </a:stretch>
        </p:blipFill>
        <p:spPr>
          <a:xfrm>
            <a:off x="30906" y="22034"/>
            <a:ext cx="652311" cy="10489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39"/>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79" name="Google Shape;79;p3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80"/>
        <p:cNvGrpSpPr/>
        <p:nvPr/>
      </p:nvGrpSpPr>
      <p:grpSpPr>
        <a:xfrm>
          <a:off x="0" y="0"/>
          <a:ext cx="0" cy="0"/>
          <a:chOff x="0" y="0"/>
          <a:chExt cx="0" cy="0"/>
        </a:xfrm>
      </p:grpSpPr>
      <p:grpSp>
        <p:nvGrpSpPr>
          <p:cNvPr id="81" name="Google Shape;81;p40"/>
          <p:cNvGrpSpPr/>
          <p:nvPr/>
        </p:nvGrpSpPr>
        <p:grpSpPr>
          <a:xfrm>
            <a:off x="830392" y="4169130"/>
            <a:ext cx="745763" cy="45826"/>
            <a:chOff x="4580561" y="2589004"/>
            <a:chExt cx="1064464" cy="25200"/>
          </a:xfrm>
        </p:grpSpPr>
        <p:sp>
          <p:nvSpPr>
            <p:cNvPr id="82" name="Google Shape;82;p4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40"/>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5" name="Google Shape;85;p40"/>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0"/>
              </a:spcBef>
              <a:spcAft>
                <a:spcPts val="0"/>
              </a:spcAft>
              <a:buClr>
                <a:schemeClr val="lt1"/>
              </a:buClr>
              <a:buSzPts val="1100"/>
              <a:buChar char="○"/>
              <a:defRPr>
                <a:solidFill>
                  <a:schemeClr val="lt1"/>
                </a:solidFill>
              </a:defRPr>
            </a:lvl2pPr>
            <a:lvl3pPr marL="1371600" lvl="2" indent="-298450" algn="l">
              <a:lnSpc>
                <a:spcPct val="115000"/>
              </a:lnSpc>
              <a:spcBef>
                <a:spcPts val="0"/>
              </a:spcBef>
              <a:spcAft>
                <a:spcPts val="0"/>
              </a:spcAft>
              <a:buClr>
                <a:schemeClr val="lt1"/>
              </a:buClr>
              <a:buSzPts val="1100"/>
              <a:buChar char="■"/>
              <a:defRPr>
                <a:solidFill>
                  <a:schemeClr val="lt1"/>
                </a:solidFill>
              </a:defRPr>
            </a:lvl3pPr>
            <a:lvl4pPr marL="1828800" lvl="3" indent="-298450" algn="l">
              <a:lnSpc>
                <a:spcPct val="115000"/>
              </a:lnSpc>
              <a:spcBef>
                <a:spcPts val="0"/>
              </a:spcBef>
              <a:spcAft>
                <a:spcPts val="0"/>
              </a:spcAft>
              <a:buClr>
                <a:schemeClr val="lt1"/>
              </a:buClr>
              <a:buSzPts val="1100"/>
              <a:buChar char="●"/>
              <a:defRPr>
                <a:solidFill>
                  <a:schemeClr val="lt1"/>
                </a:solidFill>
              </a:defRPr>
            </a:lvl4pPr>
            <a:lvl5pPr marL="2286000" lvl="4" indent="-298450" algn="l">
              <a:lnSpc>
                <a:spcPct val="115000"/>
              </a:lnSpc>
              <a:spcBef>
                <a:spcPts val="0"/>
              </a:spcBef>
              <a:spcAft>
                <a:spcPts val="0"/>
              </a:spcAft>
              <a:buClr>
                <a:schemeClr val="lt1"/>
              </a:buClr>
              <a:buSzPts val="1100"/>
              <a:buChar char="○"/>
              <a:defRPr>
                <a:solidFill>
                  <a:schemeClr val="lt1"/>
                </a:solidFill>
              </a:defRPr>
            </a:lvl5pPr>
            <a:lvl6pPr marL="2743200" lvl="5" indent="-298450" algn="l">
              <a:lnSpc>
                <a:spcPct val="115000"/>
              </a:lnSpc>
              <a:spcBef>
                <a:spcPts val="0"/>
              </a:spcBef>
              <a:spcAft>
                <a:spcPts val="0"/>
              </a:spcAft>
              <a:buClr>
                <a:schemeClr val="lt1"/>
              </a:buClr>
              <a:buSzPts val="1100"/>
              <a:buChar char="■"/>
              <a:defRPr>
                <a:solidFill>
                  <a:schemeClr val="lt1"/>
                </a:solidFill>
              </a:defRPr>
            </a:lvl6pPr>
            <a:lvl7pPr marL="3200400" lvl="6" indent="-298450" algn="l">
              <a:lnSpc>
                <a:spcPct val="115000"/>
              </a:lnSpc>
              <a:spcBef>
                <a:spcPts val="0"/>
              </a:spcBef>
              <a:spcAft>
                <a:spcPts val="0"/>
              </a:spcAft>
              <a:buClr>
                <a:schemeClr val="lt1"/>
              </a:buClr>
              <a:buSzPts val="1100"/>
              <a:buChar char="●"/>
              <a:defRPr>
                <a:solidFill>
                  <a:schemeClr val="lt1"/>
                </a:solidFill>
              </a:defRPr>
            </a:lvl7pPr>
            <a:lvl8pPr marL="3657600" lvl="7" indent="-298450" algn="l">
              <a:lnSpc>
                <a:spcPct val="115000"/>
              </a:lnSpc>
              <a:spcBef>
                <a:spcPts val="0"/>
              </a:spcBef>
              <a:spcAft>
                <a:spcPts val="0"/>
              </a:spcAft>
              <a:buClr>
                <a:schemeClr val="lt1"/>
              </a:buClr>
              <a:buSzPts val="1100"/>
              <a:buChar char="○"/>
              <a:defRPr>
                <a:solidFill>
                  <a:schemeClr val="lt1"/>
                </a:solidFill>
              </a:defRPr>
            </a:lvl8pPr>
            <a:lvl9pPr marL="4114800" lvl="8" indent="-298450" algn="l">
              <a:lnSpc>
                <a:spcPct val="115000"/>
              </a:lnSpc>
              <a:spcBef>
                <a:spcPts val="0"/>
              </a:spcBef>
              <a:spcAft>
                <a:spcPts val="0"/>
              </a:spcAft>
              <a:buClr>
                <a:schemeClr val="lt1"/>
              </a:buClr>
              <a:buSzPts val="1100"/>
              <a:buChar char="■"/>
              <a:defRPr>
                <a:solidFill>
                  <a:schemeClr val="lt1"/>
                </a:solidFill>
              </a:defRPr>
            </a:lvl9pPr>
          </a:lstStyle>
          <a:p>
            <a:endParaRPr/>
          </a:p>
        </p:txBody>
      </p:sp>
      <p:sp>
        <p:nvSpPr>
          <p:cNvPr id="86" name="Google Shape;86;p4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4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E067-05BA-3068-8F0D-B3C073B8031E}"/>
              </a:ext>
            </a:extLst>
          </p:cNvPr>
          <p:cNvSpPr>
            <a:spLocks noGrp="1"/>
          </p:cNvSpPr>
          <p:nvPr>
            <p:ph type="title"/>
          </p:nvPr>
        </p:nvSpPr>
        <p:spPr>
          <a:xfrm>
            <a:off x="311700" y="445025"/>
            <a:ext cx="8520600" cy="572700"/>
          </a:xfrm>
          <a:prstGeom prst="rect">
            <a:avLst/>
          </a:prstGeom>
        </p:spPr>
        <p:txBody>
          <a:bodyPr/>
          <a:lstStyle/>
          <a:p>
            <a:r>
              <a:rPr lang="en-US" dirty="0"/>
              <a:t>Click to edit Master title style</a:t>
            </a:r>
            <a:endParaRPr lang="en-IN" dirty="0"/>
          </a:p>
        </p:txBody>
      </p:sp>
      <p:sp>
        <p:nvSpPr>
          <p:cNvPr id="3" name="Slide Number Placeholder 2">
            <a:extLst>
              <a:ext uri="{FF2B5EF4-FFF2-40B4-BE49-F238E27FC236}">
                <a16:creationId xmlns:a16="http://schemas.microsoft.com/office/drawing/2014/main" id="{4399BB7D-4B8D-4670-0220-D1EB44F3B350}"/>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987500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r>
              <a:rPr lang="en-US"/>
              <a:t>By: Pramod Vishwakarma (E9758)</a:t>
            </a:r>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02525221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F213-031A-95AD-897E-DD31668ADECA}"/>
              </a:ext>
            </a:extLst>
          </p:cNvPr>
          <p:cNvSpPr>
            <a:spLocks noGrp="1"/>
          </p:cNvSpPr>
          <p:nvPr>
            <p:ph type="title"/>
          </p:nvPr>
        </p:nvSpPr>
        <p:spPr>
          <a:xfrm>
            <a:off x="311700" y="445025"/>
            <a:ext cx="8520600" cy="572700"/>
          </a:xfrm>
          <a:prstGeom prst="rect">
            <a:avLst/>
          </a:prstGeom>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1CEDF7FE-8238-E952-EC20-938FFD7042D7}"/>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512725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4"/>
        <p:cNvGrpSpPr/>
        <p:nvPr/>
      </p:nvGrpSpPr>
      <p:grpSpPr>
        <a:xfrm>
          <a:off x="0" y="0"/>
          <a:ext cx="0" cy="0"/>
          <a:chOff x="0" y="0"/>
          <a:chExt cx="0" cy="0"/>
        </a:xfrm>
      </p:grpSpPr>
      <p:grpSp>
        <p:nvGrpSpPr>
          <p:cNvPr id="25" name="Google Shape;25;p32"/>
          <p:cNvGrpSpPr/>
          <p:nvPr/>
        </p:nvGrpSpPr>
        <p:grpSpPr>
          <a:xfrm>
            <a:off x="830392" y="1191256"/>
            <a:ext cx="745763" cy="45826"/>
            <a:chOff x="4580561" y="2589004"/>
            <a:chExt cx="1064464" cy="25200"/>
          </a:xfrm>
        </p:grpSpPr>
        <p:sp>
          <p:nvSpPr>
            <p:cNvPr id="26" name="Google Shape;26;p32"/>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 name="Google Shape;28;p32"/>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9" name="Google Shape;29;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sp>
        <p:nvSpPr>
          <p:cNvPr id="31" name="Google Shape;31;p3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33"/>
          <p:cNvGrpSpPr/>
          <p:nvPr/>
        </p:nvGrpSpPr>
        <p:grpSpPr>
          <a:xfrm>
            <a:off x="830392" y="1191256"/>
            <a:ext cx="745763" cy="45826"/>
            <a:chOff x="4580561" y="2589004"/>
            <a:chExt cx="1064464" cy="25200"/>
          </a:xfrm>
        </p:grpSpPr>
        <p:sp>
          <p:nvSpPr>
            <p:cNvPr id="33" name="Google Shape;33;p3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35;p3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36" name="Google Shape;36;p3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7" name="Google Shape;37;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3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34"/>
          <p:cNvGrpSpPr/>
          <p:nvPr/>
        </p:nvGrpSpPr>
        <p:grpSpPr>
          <a:xfrm>
            <a:off x="830392" y="1191256"/>
            <a:ext cx="745763" cy="45826"/>
            <a:chOff x="4580561" y="2589004"/>
            <a:chExt cx="1064464" cy="25200"/>
          </a:xfrm>
        </p:grpSpPr>
        <p:sp>
          <p:nvSpPr>
            <p:cNvPr id="41" name="Google Shape;41;p3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Google Shape;43;p3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44" name="Google Shape;44;p34"/>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5" name="Google Shape;45;p34"/>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6" name="Google Shape;46;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3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 name="Google Shape;49;p35"/>
          <p:cNvGrpSpPr/>
          <p:nvPr/>
        </p:nvGrpSpPr>
        <p:grpSpPr>
          <a:xfrm>
            <a:off x="830392" y="1191256"/>
            <a:ext cx="745763" cy="45826"/>
            <a:chOff x="4580561" y="2589004"/>
            <a:chExt cx="1064464" cy="25200"/>
          </a:xfrm>
        </p:grpSpPr>
        <p:sp>
          <p:nvSpPr>
            <p:cNvPr id="50" name="Google Shape;50;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p3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3" name="Google Shape;53;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3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 name="Google Shape;56;p36"/>
          <p:cNvGrpSpPr/>
          <p:nvPr/>
        </p:nvGrpSpPr>
        <p:grpSpPr>
          <a:xfrm>
            <a:off x="830392" y="1191256"/>
            <a:ext cx="745763" cy="45826"/>
            <a:chOff x="4580561" y="2589004"/>
            <a:chExt cx="1064464" cy="25200"/>
          </a:xfrm>
        </p:grpSpPr>
        <p:sp>
          <p:nvSpPr>
            <p:cNvPr id="57" name="Google Shape;57;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p36"/>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60" name="Google Shape;60;p36"/>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1" name="Google Shape;61;p3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2"/>
        <p:cNvGrpSpPr/>
        <p:nvPr/>
      </p:nvGrpSpPr>
      <p:grpSpPr>
        <a:xfrm>
          <a:off x="0" y="0"/>
          <a:ext cx="0" cy="0"/>
          <a:chOff x="0" y="0"/>
          <a:chExt cx="0" cy="0"/>
        </a:xfrm>
      </p:grpSpPr>
      <p:grpSp>
        <p:nvGrpSpPr>
          <p:cNvPr id="63" name="Google Shape;63;p37"/>
          <p:cNvGrpSpPr/>
          <p:nvPr/>
        </p:nvGrpSpPr>
        <p:grpSpPr>
          <a:xfrm>
            <a:off x="830392" y="4169130"/>
            <a:ext cx="745763" cy="45826"/>
            <a:chOff x="4580561" y="2589004"/>
            <a:chExt cx="1064464" cy="25200"/>
          </a:xfrm>
        </p:grpSpPr>
        <p:sp>
          <p:nvSpPr>
            <p:cNvPr id="64" name="Google Shape;64;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37"/>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7" name="Google Shape;67;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38"/>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 name="Google Shape;70;p38"/>
          <p:cNvGrpSpPr/>
          <p:nvPr/>
        </p:nvGrpSpPr>
        <p:grpSpPr>
          <a:xfrm>
            <a:off x="830392" y="1191256"/>
            <a:ext cx="745763" cy="45826"/>
            <a:chOff x="4580561" y="2589004"/>
            <a:chExt cx="1064464" cy="25200"/>
          </a:xfrm>
        </p:grpSpPr>
        <p:sp>
          <p:nvSpPr>
            <p:cNvPr id="71" name="Google Shape;71;p3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p38"/>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74" name="Google Shape;74;p38"/>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5" name="Google Shape;75;p38"/>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6" name="Google Shape;76;p3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7" name="Google Shape;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62"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hyperlink" Target="https://nptel.ac.in/courses/106105077" TargetMode="External"/><Relationship Id="rId3" Type="http://schemas.openxmlformats.org/officeDocument/2006/relationships/hyperlink" Target="https://nptel.ac.in/courses/106106213" TargetMode="External"/><Relationship Id="rId7" Type="http://schemas.openxmlformats.org/officeDocument/2006/relationships/hyperlink" Target="https://nptel.ac.in/courses/106105152"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hyperlink" Target="https://nptel.ac.in/courses/109106083" TargetMode="External"/><Relationship Id="rId5" Type="http://schemas.openxmlformats.org/officeDocument/2006/relationships/hyperlink" Target="https://www.coursera.org/learn/introduction-to-ai" TargetMode="External"/><Relationship Id="rId4" Type="http://schemas.openxmlformats.org/officeDocument/2006/relationships/hyperlink" Target="https://www.coursera.org/learn/ai-for-everyon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fV2k2ivttL0"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onlinecourses.nptel.ac.in/noc22_cs56/pre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026" name="Picture 2" descr="Chandigarh University Archives - Worldwide Transcript"/>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6537" y="1217517"/>
            <a:ext cx="2782983" cy="2782983"/>
          </a:xfrm>
          <a:prstGeom prst="rect">
            <a:avLst/>
          </a:prstGeom>
          <a:noFill/>
          <a:extLst>
            <a:ext uri="{909E8E84-426E-40DD-AFC4-6F175D3DCCD1}">
              <a14:hiddenFill xmlns:a14="http://schemas.microsoft.com/office/drawing/2010/main">
                <a:solidFill>
                  <a:srgbClr val="FFFFFF"/>
                </a:solidFill>
              </a14:hiddenFill>
            </a:ext>
          </a:extLst>
        </p:spPr>
      </p:pic>
      <p:sp>
        <p:nvSpPr>
          <p:cNvPr id="93" name="Google Shape;93;p1"/>
          <p:cNvSpPr txBox="1"/>
          <p:nvPr/>
        </p:nvSpPr>
        <p:spPr>
          <a:xfrm>
            <a:off x="6572250" y="4881563"/>
            <a:ext cx="20574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 name="Google Shape;94;p1"/>
          <p:cNvSpPr/>
          <p:nvPr/>
        </p:nvSpPr>
        <p:spPr>
          <a:xfrm rot="10800000" flipH="1">
            <a:off x="7796638" y="4287563"/>
            <a:ext cx="968400" cy="867900"/>
          </a:xfrm>
          <a:prstGeom prst="rtTriangle">
            <a:avLst/>
          </a:prstGeom>
          <a:solidFill>
            <a:srgbClr val="F2F2F2">
              <a:alpha val="16078"/>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 name="Google Shape;96;p1"/>
          <p:cNvSpPr/>
          <p:nvPr/>
        </p:nvSpPr>
        <p:spPr>
          <a:xfrm flipH="1">
            <a:off x="5284799" y="-48815"/>
            <a:ext cx="3859200" cy="4389900"/>
          </a:xfrm>
          <a:prstGeom prst="rtTriangle">
            <a:avLst/>
          </a:prstGeom>
          <a:solidFill>
            <a:srgbClr val="F2F2F2">
              <a:alpha val="16078"/>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 name="Google Shape;97;p1"/>
          <p:cNvSpPr/>
          <p:nvPr/>
        </p:nvSpPr>
        <p:spPr>
          <a:xfrm>
            <a:off x="1593056" y="1519145"/>
            <a:ext cx="5122200" cy="1185600"/>
          </a:xfrm>
          <a:prstGeom prst="rect">
            <a:avLst/>
          </a:prstGeom>
          <a:gradFill>
            <a:gsLst>
              <a:gs pos="0">
                <a:srgbClr val="FFFFFF">
                  <a:alpha val="0"/>
                </a:srgbClr>
              </a:gs>
              <a:gs pos="2659">
                <a:srgbClr val="FFFFFF">
                  <a:alpha val="0"/>
                </a:srgbClr>
              </a:gs>
              <a:gs pos="15000">
                <a:srgbClr val="FFFFFF">
                  <a:alpha val="33333"/>
                </a:srgbClr>
              </a:gs>
              <a:gs pos="51000">
                <a:schemeClr val="lt1"/>
              </a:gs>
              <a:gs pos="94000">
                <a:srgbClr val="FFFFFF">
                  <a:alpha val="33333"/>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 name="Google Shape;98;p1"/>
          <p:cNvSpPr/>
          <p:nvPr/>
        </p:nvSpPr>
        <p:spPr>
          <a:xfrm flipH="1">
            <a:off x="7360500" y="3929250"/>
            <a:ext cx="1774800" cy="1200300"/>
          </a:xfrm>
          <a:prstGeom prst="rtTriangle">
            <a:avLst/>
          </a:prstGeom>
          <a:solidFill>
            <a:srgbClr val="C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 name="Google Shape;102;p1"/>
          <p:cNvSpPr txBox="1"/>
          <p:nvPr/>
        </p:nvSpPr>
        <p:spPr>
          <a:xfrm>
            <a:off x="514350" y="664368"/>
            <a:ext cx="8213400" cy="407594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chemeClr val="dk1"/>
              </a:buClr>
              <a:buSzPts val="3200"/>
              <a:buFont typeface="Arial Black"/>
              <a:buNone/>
            </a:pPr>
            <a:r>
              <a:rPr lang="en-US" sz="3200" b="1"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Black"/>
              </a:rPr>
              <a:t>UNIVERSITY INSTITUTE OF </a:t>
            </a:r>
            <a:r>
              <a:rPr lang="en-IN" sz="3200" b="1"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Black"/>
              </a:rPr>
              <a:t>ENGINEERING</a:t>
            </a:r>
            <a:endParaRPr sz="105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ctr" rtl="0">
              <a:lnSpc>
                <a:spcPct val="90000"/>
              </a:lnSpc>
              <a:spcBef>
                <a:spcPts val="1120"/>
              </a:spcBef>
              <a:spcAft>
                <a:spcPts val="0"/>
              </a:spcAft>
              <a:buClr>
                <a:schemeClr val="dk1"/>
              </a:buClr>
              <a:buSzPts val="3200"/>
              <a:buFont typeface="Arial Black"/>
              <a:buNone/>
            </a:pPr>
            <a:r>
              <a:rPr lang="en-US" sz="3200" b="1"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Black"/>
              </a:rPr>
              <a:t>AIT-CSE (AIML)</a:t>
            </a:r>
          </a:p>
          <a:p>
            <a:pPr marL="0" marR="0" lvl="0" indent="0" algn="ctr" rtl="0">
              <a:lnSpc>
                <a:spcPct val="90000"/>
              </a:lnSpc>
              <a:spcBef>
                <a:spcPts val="1120"/>
              </a:spcBef>
              <a:spcAft>
                <a:spcPts val="0"/>
              </a:spcAft>
              <a:buClr>
                <a:schemeClr val="dk1"/>
              </a:buClr>
              <a:buSzPts val="2800"/>
              <a:buFont typeface="Times New Roman"/>
              <a:buNone/>
            </a:pPr>
            <a:r>
              <a:rPr lang="en-US" sz="2000" b="0" i="0" u="none" strike="noStrike" cap="none" dirty="0" smtClean="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CS221</a:t>
            </a:r>
            <a:r>
              <a:rPr lang="en-US" sz="20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 B.E. CSE (AIML)</a:t>
            </a:r>
          </a:p>
          <a:p>
            <a:pPr marL="0" marR="0" lvl="0" indent="0" algn="ctr" rtl="0">
              <a:lnSpc>
                <a:spcPct val="90000"/>
              </a:lnSpc>
              <a:spcBef>
                <a:spcPts val="1120"/>
              </a:spcBef>
              <a:spcAft>
                <a:spcPts val="0"/>
              </a:spcAft>
              <a:buClr>
                <a:schemeClr val="dk1"/>
              </a:buClr>
              <a:buSzPts val="2800"/>
              <a:buFont typeface="Times New Roman"/>
              <a:buNone/>
            </a:pPr>
            <a:r>
              <a:rPr lang="en-IN" sz="2000"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6</a:t>
            </a:r>
            <a:r>
              <a:rPr lang="en-IN" sz="2000" b="0" i="0" u="none" strike="noStrike" cap="none" baseline="30000" dirty="0" smtClean="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th</a:t>
            </a:r>
            <a:r>
              <a:rPr lang="en-IN" sz="2000" b="0" i="0" u="none" strike="noStrike" cap="none" dirty="0" smtClean="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 </a:t>
            </a:r>
            <a:r>
              <a:rPr lang="en-IN" sz="20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Times New Roman"/>
              </a:rPr>
              <a:t>Semester </a:t>
            </a:r>
            <a:endParaRPr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lvl="0" algn="ctr">
              <a:lnSpc>
                <a:spcPct val="90000"/>
              </a:lnSpc>
              <a:spcBef>
                <a:spcPts val="980"/>
              </a:spcBef>
              <a:buClr>
                <a:schemeClr val="dk1"/>
              </a:buClr>
              <a:buSzPts val="2800"/>
            </a:pPr>
            <a:r>
              <a:rPr lang="en-US" sz="2000" b="1" dirty="0">
                <a:solidFill>
                  <a:schemeClr val="bg2"/>
                </a:solidFill>
                <a:latin typeface="Calibri" panose="020F0502020204030204" pitchFamily="34" charset="0"/>
                <a:ea typeface="Calibri" panose="020F0502020204030204" pitchFamily="34" charset="0"/>
                <a:cs typeface="Calibri" panose="020F0502020204030204" pitchFamily="34" charset="0"/>
              </a:rPr>
              <a:t>Artificial </a:t>
            </a:r>
            <a:r>
              <a:rPr lang="en-US" sz="2000" b="1" dirty="0" smtClean="0">
                <a:solidFill>
                  <a:schemeClr val="bg2"/>
                </a:solidFill>
                <a:latin typeface="Calibri" panose="020F0502020204030204" pitchFamily="34" charset="0"/>
                <a:ea typeface="Calibri" panose="020F0502020204030204" pitchFamily="34" charset="0"/>
                <a:cs typeface="Calibri" panose="020F0502020204030204" pitchFamily="34" charset="0"/>
              </a:rPr>
              <a:t>Intelligence</a:t>
            </a:r>
          </a:p>
          <a:p>
            <a:pPr lvl="0" algn="ctr">
              <a:lnSpc>
                <a:spcPct val="90000"/>
              </a:lnSpc>
              <a:spcBef>
                <a:spcPts val="980"/>
              </a:spcBef>
              <a:buClr>
                <a:schemeClr val="dk1"/>
              </a:buClr>
              <a:buSzPts val="2800"/>
            </a:pPr>
            <a:r>
              <a:rPr lang="en-US" sz="24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(23CSH-378</a:t>
            </a:r>
            <a:r>
              <a:rPr lang="en-US" sz="2400" dirty="0">
                <a:solidFill>
                  <a:schemeClr val="bg2"/>
                </a:solidFill>
                <a:latin typeface="Calibri" panose="020F0502020204030204" pitchFamily="34" charset="0"/>
                <a:ea typeface="Calibri" panose="020F0502020204030204" pitchFamily="34" charset="0"/>
                <a:cs typeface="Calibri" panose="020F0502020204030204" pitchFamily="34" charset="0"/>
              </a:rPr>
              <a:t>)</a:t>
            </a:r>
            <a:endParaRPr sz="160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algn="ctr">
              <a:spcBef>
                <a:spcPts val="1120"/>
              </a:spcBef>
              <a:buSzPts val="3200"/>
            </a:pPr>
            <a:r>
              <a:rPr lang="en-US" sz="1800" b="1" dirty="0">
                <a:latin typeface="Calibri" panose="020F0502020204030204" pitchFamily="34" charset="0"/>
                <a:ea typeface="Calibri" panose="020F0502020204030204" pitchFamily="34" charset="0"/>
                <a:cs typeface="Calibri" panose="020F0502020204030204" pitchFamily="34" charset="0"/>
              </a:rPr>
              <a:t>Unit No. 1                                 Chapter No. 1                     Lecture No. 1 </a:t>
            </a:r>
            <a:r>
              <a:rPr lang="en-US" sz="1800" b="1" dirty="0" smtClean="0">
                <a:latin typeface="Calibri" panose="020F0502020204030204" pitchFamily="34" charset="0"/>
                <a:ea typeface="Calibri" panose="020F0502020204030204" pitchFamily="34" charset="0"/>
                <a:cs typeface="Calibri" panose="020F0502020204030204" pitchFamily="34" charset="0"/>
              </a:rPr>
              <a:t>to </a:t>
            </a:r>
            <a:r>
              <a:rPr lang="en-US" sz="1800" b="1" dirty="0">
                <a:latin typeface="Calibri" panose="020F0502020204030204" pitchFamily="34" charset="0"/>
                <a:ea typeface="Calibri" panose="020F0502020204030204" pitchFamily="34" charset="0"/>
                <a:cs typeface="Calibri" panose="020F0502020204030204" pitchFamily="34" charset="0"/>
              </a:rPr>
              <a:t>5</a:t>
            </a:r>
          </a:p>
          <a:p>
            <a:pPr>
              <a:spcBef>
                <a:spcPts val="1120"/>
              </a:spcBef>
              <a:buSzPts val="3200"/>
            </a:pPr>
            <a:r>
              <a:rPr lang="en-US" sz="1800" b="1" dirty="0">
                <a:latin typeface="Calibri" panose="020F0502020204030204" pitchFamily="34" charset="0"/>
                <a:ea typeface="Calibri" panose="020F0502020204030204" pitchFamily="34" charset="0"/>
                <a:cs typeface="Calibri" panose="020F0502020204030204" pitchFamily="34" charset="0"/>
              </a:rPr>
              <a:t>Topic : Introduction to AI </a:t>
            </a:r>
          </a:p>
          <a:p>
            <a:pPr>
              <a:spcBef>
                <a:spcPts val="1120"/>
              </a:spcBef>
              <a:buSzPts val="3200"/>
            </a:pPr>
            <a:r>
              <a:rPr lang="en-US" sz="1800" b="1" dirty="0" smtClean="0">
                <a:latin typeface="Calibri" panose="020F0502020204030204" pitchFamily="34" charset="0"/>
                <a:ea typeface="Calibri" panose="020F0502020204030204" pitchFamily="34" charset="0"/>
                <a:cs typeface="Calibri" panose="020F0502020204030204" pitchFamily="34" charset="0"/>
              </a:rPr>
              <a:t>Dr. Prabhjot Kaur </a:t>
            </a:r>
            <a:r>
              <a:rPr lang="en-US" sz="1800" b="1" dirty="0">
                <a:latin typeface="Calibri" panose="020F0502020204030204" pitchFamily="34" charset="0"/>
                <a:ea typeface="Calibri" panose="020F0502020204030204" pitchFamily="34" charset="0"/>
                <a:cs typeface="Calibri" panose="020F0502020204030204" pitchFamily="34" charset="0"/>
              </a:rPr>
              <a:t>(</a:t>
            </a:r>
            <a:r>
              <a:rPr lang="en-US" sz="1800" b="1" dirty="0" smtClean="0">
                <a:latin typeface="Calibri" panose="020F0502020204030204" pitchFamily="34" charset="0"/>
                <a:ea typeface="Calibri" panose="020F0502020204030204" pitchFamily="34" charset="0"/>
                <a:cs typeface="Calibri" panose="020F0502020204030204" pitchFamily="34" charset="0"/>
              </a:rPr>
              <a:t>E16646)                                                                 </a:t>
            </a:r>
            <a:r>
              <a:rPr lang="en-US" sz="1800" b="1" dirty="0">
                <a:latin typeface="Calibri" panose="020F0502020204030204" pitchFamily="34" charset="0"/>
                <a:ea typeface="Calibri" panose="020F0502020204030204" pitchFamily="34" charset="0"/>
                <a:cs typeface="Calibri" panose="020F0502020204030204" pitchFamily="34" charset="0"/>
              </a:rPr>
              <a:t>Assistant Professor</a:t>
            </a:r>
          </a:p>
        </p:txBody>
      </p:sp>
      <p:sp>
        <p:nvSpPr>
          <p:cNvPr id="2" name="TextBox 1">
            <a:extLst>
              <a:ext uri="{FF2B5EF4-FFF2-40B4-BE49-F238E27FC236}">
                <a16:creationId xmlns:a16="http://schemas.microsoft.com/office/drawing/2014/main" id="{685E2170-6E52-163D-4579-180ED8258362}"/>
              </a:ext>
            </a:extLst>
          </p:cNvPr>
          <p:cNvSpPr txBox="1"/>
          <p:nvPr/>
        </p:nvSpPr>
        <p:spPr>
          <a:xfrm>
            <a:off x="5284800" y="0"/>
            <a:ext cx="3859199" cy="615553"/>
          </a:xfrm>
          <a:prstGeom prst="rect">
            <a:avLst/>
          </a:prstGeom>
          <a:noFill/>
        </p:spPr>
        <p:txBody>
          <a:bodyPr wrap="square" rtlCol="0">
            <a:spAutoFit/>
          </a:bodyPr>
          <a:lstStyle/>
          <a:p>
            <a:pPr algn="r"/>
            <a:r>
              <a:rPr lang="en-IN"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Academic Session 2025-26 </a:t>
            </a:r>
          </a:p>
          <a:p>
            <a:pPr algn="r"/>
            <a:r>
              <a:rPr lang="en-IN" sz="1600" b="1" dirty="0">
                <a:latin typeface="Calibri" panose="020F0502020204030204" pitchFamily="34" charset="0"/>
                <a:ea typeface="Calibri" panose="020F0502020204030204" pitchFamily="34" charset="0"/>
                <a:cs typeface="Calibri" panose="020F0502020204030204" pitchFamily="34" charset="0"/>
              </a:rPr>
              <a:t>Even Semester Jan-May </a:t>
            </a:r>
            <a:r>
              <a:rPr lang="en-IN" sz="1600" b="1" dirty="0" smtClean="0">
                <a:latin typeface="Calibri" panose="020F0502020204030204" pitchFamily="34" charset="0"/>
                <a:ea typeface="Calibri" panose="020F0502020204030204" pitchFamily="34" charset="0"/>
                <a:cs typeface="Calibri" panose="020F0502020204030204" pitchFamily="34" charset="0"/>
              </a:rPr>
              <a:t>2026</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4950813-634B-403A-824A-4F332B97447E}" type="slidenum">
              <a:rPr lang="en-US" smtClean="0"/>
              <a:t>10</a:t>
            </a:fld>
            <a:endParaRPr lang="en-US"/>
          </a:p>
        </p:txBody>
      </p:sp>
      <p:pic>
        <p:nvPicPr>
          <p:cNvPr id="5" name="Picture 4"/>
          <p:cNvPicPr>
            <a:picLocks noChangeAspect="1"/>
          </p:cNvPicPr>
          <p:nvPr/>
        </p:nvPicPr>
        <p:blipFill>
          <a:blip r:embed="rId2"/>
          <a:stretch>
            <a:fillRect/>
          </a:stretch>
        </p:blipFill>
        <p:spPr>
          <a:xfrm>
            <a:off x="2919" y="0"/>
            <a:ext cx="708721" cy="893135"/>
          </a:xfrm>
          <a:prstGeom prst="rect">
            <a:avLst/>
          </a:prstGeom>
        </p:spPr>
      </p:pic>
      <p:sp>
        <p:nvSpPr>
          <p:cNvPr id="3" name="Rectangle 2"/>
          <p:cNvSpPr/>
          <p:nvPr/>
        </p:nvSpPr>
        <p:spPr>
          <a:xfrm>
            <a:off x="6170973" y="1362302"/>
            <a:ext cx="2639679" cy="1695208"/>
          </a:xfrm>
          <a:prstGeom prst="rect">
            <a:avLst/>
          </a:prstGeom>
        </p:spPr>
        <p:txBody>
          <a:bodyPr wrap="square">
            <a:spAutoFit/>
          </a:bodyPr>
          <a:lstStyle/>
          <a:p>
            <a:pPr algn="just">
              <a:lnSpc>
                <a:spcPct val="200000"/>
              </a:lnSpc>
            </a:pPr>
            <a:r>
              <a:rPr lang="en-US" sz="2800" dirty="0">
                <a:latin typeface="Calibri" panose="020F0502020204030204" pitchFamily="34" charset="0"/>
                <a:ea typeface="Calibri" panose="020F0502020204030204" pitchFamily="34" charset="0"/>
                <a:cs typeface="Calibri" panose="020F0502020204030204" pitchFamily="34" charset="0"/>
              </a:rPr>
              <a:t>Using logic to think correctly.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40" y="822251"/>
            <a:ext cx="5093737" cy="3537098"/>
          </a:xfrm>
          <a:prstGeom prst="rect">
            <a:avLst/>
          </a:prstGeom>
        </p:spPr>
      </p:pic>
    </p:spTree>
    <p:extLst>
      <p:ext uri="{BB962C8B-B14F-4D97-AF65-F5344CB8AC3E}">
        <p14:creationId xmlns:p14="http://schemas.microsoft.com/office/powerpoint/2010/main" val="29906106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4950813-634B-403A-824A-4F332B97447E}" type="slidenum">
              <a:rPr lang="en-US" smtClean="0"/>
              <a:t>11</a:t>
            </a:fld>
            <a:endParaRPr lang="en-US"/>
          </a:p>
        </p:txBody>
      </p:sp>
      <p:pic>
        <p:nvPicPr>
          <p:cNvPr id="5" name="Picture 4"/>
          <p:cNvPicPr>
            <a:picLocks noChangeAspect="1"/>
          </p:cNvPicPr>
          <p:nvPr/>
        </p:nvPicPr>
        <p:blipFill>
          <a:blip r:embed="rId2"/>
          <a:stretch>
            <a:fillRect/>
          </a:stretch>
        </p:blipFill>
        <p:spPr>
          <a:xfrm>
            <a:off x="2919" y="0"/>
            <a:ext cx="571239" cy="719879"/>
          </a:xfrm>
          <a:prstGeom prst="rect">
            <a:avLst/>
          </a:prstGeom>
        </p:spPr>
      </p:pic>
      <p:sp>
        <p:nvSpPr>
          <p:cNvPr id="3" name="Rectangle 2"/>
          <p:cNvSpPr/>
          <p:nvPr/>
        </p:nvSpPr>
        <p:spPr>
          <a:xfrm>
            <a:off x="6170973" y="1546600"/>
            <a:ext cx="2639679" cy="1695208"/>
          </a:xfrm>
          <a:prstGeom prst="rect">
            <a:avLst/>
          </a:prstGeom>
        </p:spPr>
        <p:txBody>
          <a:bodyPr wrap="square">
            <a:spAutoFit/>
          </a:bodyPr>
          <a:lstStyle/>
          <a:p>
            <a:pPr algn="just">
              <a:lnSpc>
                <a:spcPct val="200000"/>
              </a:lnSpc>
            </a:pPr>
            <a:r>
              <a:rPr lang="en-US" sz="2800" dirty="0">
                <a:latin typeface="Calibri" panose="020F0502020204030204" pitchFamily="34" charset="0"/>
                <a:ea typeface="Calibri" panose="020F0502020204030204" pitchFamily="34" charset="0"/>
                <a:cs typeface="Calibri" panose="020F0502020204030204" pitchFamily="34" charset="0"/>
              </a:rPr>
              <a:t>Taking the best possible action.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40" y="765545"/>
            <a:ext cx="5207093" cy="3471395"/>
          </a:xfrm>
          <a:prstGeom prst="rect">
            <a:avLst/>
          </a:prstGeom>
        </p:spPr>
      </p:pic>
    </p:spTree>
    <p:extLst>
      <p:ext uri="{BB962C8B-B14F-4D97-AF65-F5344CB8AC3E}">
        <p14:creationId xmlns:p14="http://schemas.microsoft.com/office/powerpoint/2010/main" val="20671020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C0F6FB-399A-4444-43CA-CCFF59D3EECD}"/>
              </a:ext>
            </a:extLst>
          </p:cNvPr>
          <p:cNvSpPr>
            <a:spLocks noGrp="1"/>
          </p:cNvSpPr>
          <p:nvPr>
            <p:ph idx="1"/>
          </p:nvPr>
        </p:nvSpPr>
        <p:spPr>
          <a:xfrm>
            <a:off x="196602" y="1005577"/>
            <a:ext cx="8318748" cy="3627146"/>
          </a:xfrm>
        </p:spPr>
        <p:txBody>
          <a:bodyPr/>
          <a:lstStyle/>
          <a:p>
            <a:pPr marL="146050" indent="0">
              <a:buNone/>
            </a:pPr>
            <a:endParaRPr lang="en-IN" sz="1800" b="1"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C231F04-1419-8B40-9AA3-268061AE046E}"/>
              </a:ext>
            </a:extLst>
          </p:cNvPr>
          <p:cNvSpPr>
            <a:spLocks noGrp="1"/>
          </p:cNvSpPr>
          <p:nvPr>
            <p:ph type="sldNum" sz="quarter" idx="12"/>
          </p:nvPr>
        </p:nvSpPr>
        <p:spPr/>
        <p:txBody>
          <a:bodyPr/>
          <a:lstStyle/>
          <a:p>
            <a:fld id="{594748C1-214E-5A42-AFB0-AA37B5C4913C}" type="slidenum">
              <a:rPr lang="en-US" altLang="en-US" smtClean="0"/>
              <a:t>12</a:t>
            </a:fld>
            <a:endParaRPr lang="en-US" altLang="en-US"/>
          </a:p>
        </p:txBody>
      </p:sp>
      <p:pic>
        <p:nvPicPr>
          <p:cNvPr id="6" name="Picture 5">
            <a:extLst>
              <a:ext uri="{FF2B5EF4-FFF2-40B4-BE49-F238E27FC236}">
                <a16:creationId xmlns:a16="http://schemas.microsoft.com/office/drawing/2014/main" id="{519C3661-F93A-F6BD-1A0B-683BBA2D7071}"/>
              </a:ext>
            </a:extLst>
          </p:cNvPr>
          <p:cNvPicPr>
            <a:picLocks noChangeAspect="1"/>
          </p:cNvPicPr>
          <p:nvPr/>
        </p:nvPicPr>
        <p:blipFill>
          <a:blip r:embed="rId3"/>
          <a:stretch>
            <a:fillRect/>
          </a:stretch>
        </p:blipFill>
        <p:spPr>
          <a:xfrm>
            <a:off x="608133" y="163362"/>
            <a:ext cx="8100900" cy="4642554"/>
          </a:xfrm>
          <a:prstGeom prst="rect">
            <a:avLst/>
          </a:prstGeom>
        </p:spPr>
      </p:pic>
      <p:pic>
        <p:nvPicPr>
          <p:cNvPr id="7" name="Picture 6"/>
          <p:cNvPicPr>
            <a:picLocks noChangeAspect="1"/>
          </p:cNvPicPr>
          <p:nvPr/>
        </p:nvPicPr>
        <p:blipFill>
          <a:blip r:embed="rId4"/>
          <a:stretch>
            <a:fillRect/>
          </a:stretch>
        </p:blipFill>
        <p:spPr>
          <a:xfrm>
            <a:off x="2919" y="1"/>
            <a:ext cx="703663" cy="1157640"/>
          </a:xfrm>
          <a:prstGeom prst="rect">
            <a:avLst/>
          </a:prstGeom>
        </p:spPr>
      </p:pic>
    </p:spTree>
    <p:extLst>
      <p:ext uri="{BB962C8B-B14F-4D97-AF65-F5344CB8AC3E}">
        <p14:creationId xmlns:p14="http://schemas.microsoft.com/office/powerpoint/2010/main" val="17390248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8456" y="198474"/>
            <a:ext cx="7556204" cy="4817473"/>
          </a:xfrm>
        </p:spPr>
        <p:txBody>
          <a:bodyPr>
            <a:noAutofit/>
          </a:bodyPr>
          <a:lstStyle/>
          <a:p>
            <a:pPr marL="146050" indent="0" algn="just">
              <a:lnSpc>
                <a:spcPct val="150000"/>
              </a:lnSpc>
              <a:buNone/>
            </a:pPr>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Artificial Intelligence </a:t>
            </a:r>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(AI) is the branch of computer science concerned with building systems that can perform tasks that typically require human intelligence</a:t>
            </a:r>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a:t>
            </a:r>
          </a:p>
          <a:p>
            <a:pPr>
              <a:lnSpc>
                <a:spcPct val="200000"/>
              </a:lnSpc>
            </a:pPr>
            <a:r>
              <a:rPr lang="en-US" sz="2000" b="1" dirty="0" smtClean="0">
                <a:solidFill>
                  <a:schemeClr val="bg2"/>
                </a:solidFill>
                <a:latin typeface="Calibri" panose="020F0502020204030204" pitchFamily="34" charset="0"/>
                <a:ea typeface="Calibri" panose="020F0502020204030204" pitchFamily="34" charset="0"/>
                <a:cs typeface="Calibri" panose="020F0502020204030204" pitchFamily="34" charset="0"/>
              </a:rPr>
              <a:t>Keywords:</a:t>
            </a:r>
          </a:p>
          <a:p>
            <a:pPr marL="488950" indent="-342900">
              <a:lnSpc>
                <a:spcPct val="150000"/>
              </a:lnSpc>
              <a:buFont typeface="+mj-lt"/>
              <a:buAutoNum type="alphaLcPeriod"/>
            </a:pPr>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Learning</a:t>
            </a:r>
          </a:p>
          <a:p>
            <a:pPr marL="488950" indent="-342900">
              <a:lnSpc>
                <a:spcPct val="150000"/>
              </a:lnSpc>
              <a:buFont typeface="+mj-lt"/>
              <a:buAutoNum type="alphaLcPeriod"/>
            </a:pPr>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Reasoning</a:t>
            </a:r>
          </a:p>
          <a:p>
            <a:pPr marL="488950" indent="-342900">
              <a:lnSpc>
                <a:spcPct val="150000"/>
              </a:lnSpc>
              <a:buFont typeface="+mj-lt"/>
              <a:buAutoNum type="alphaLcPeriod"/>
            </a:pPr>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Problem-solving</a:t>
            </a:r>
          </a:p>
          <a:p>
            <a:pPr marL="488950" indent="-342900">
              <a:lnSpc>
                <a:spcPct val="150000"/>
              </a:lnSpc>
              <a:buFont typeface="+mj-lt"/>
              <a:buAutoNum type="alphaLcPeriod"/>
            </a:pPr>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Perception</a:t>
            </a:r>
          </a:p>
          <a:p>
            <a:pPr marL="488950" indent="-342900">
              <a:lnSpc>
                <a:spcPct val="150000"/>
              </a:lnSpc>
              <a:buFont typeface="+mj-lt"/>
              <a:buAutoNum type="alphaLcPeriod"/>
            </a:pPr>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Language </a:t>
            </a:r>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understanding</a:t>
            </a:r>
            <a:endParaRPr lang="en-IN" sz="20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pic>
        <p:nvPicPr>
          <p:cNvPr id="5" name="Picture 4"/>
          <p:cNvPicPr>
            <a:picLocks noChangeAspect="1"/>
          </p:cNvPicPr>
          <p:nvPr/>
        </p:nvPicPr>
        <p:blipFill>
          <a:blip r:embed="rId2"/>
          <a:stretch>
            <a:fillRect/>
          </a:stretch>
        </p:blipFill>
        <p:spPr>
          <a:xfrm>
            <a:off x="2920" y="2"/>
            <a:ext cx="592504" cy="974766"/>
          </a:xfrm>
          <a:prstGeom prst="rect">
            <a:avLst/>
          </a:prstGeom>
        </p:spPr>
      </p:pic>
    </p:spTree>
    <p:extLst>
      <p:ext uri="{BB962C8B-B14F-4D97-AF65-F5344CB8AC3E}">
        <p14:creationId xmlns:p14="http://schemas.microsoft.com/office/powerpoint/2010/main" val="7969260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02B5AE2F-CCD8-2425-76A1-141EC8820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64A35-A323-8AB1-FB59-E8A14202FFDB}"/>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Applications of AI</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3B9DFB73-AFA6-0AC5-DCFE-12F2F016950B}"/>
              </a:ext>
            </a:extLst>
          </p:cNvPr>
          <p:cNvSpPr/>
          <p:nvPr/>
        </p:nvSpPr>
        <p:spPr>
          <a:xfrm>
            <a:off x="6705599" y="1423247"/>
            <a:ext cx="2197395" cy="1360372"/>
          </a:xfrm>
          <a:prstGeom prst="rect">
            <a:avLst/>
          </a:prstGeom>
        </p:spPr>
        <p:txBody>
          <a:bodyPr wrap="square">
            <a:spAutoFit/>
          </a:bodyPr>
          <a:lstStyle/>
          <a:p>
            <a:pPr lvl="0" algn="just">
              <a:lnSpc>
                <a:spcPct val="200000"/>
              </a:lnSpc>
            </a:pPr>
            <a:r>
              <a:rPr lang="en-US" sz="2400" dirty="0" smtClean="0">
                <a:latin typeface="Calibri" panose="020F0502020204030204" pitchFamily="34" charset="0"/>
                <a:ea typeface="Calibri" panose="020F0502020204030204" pitchFamily="34" charset="0"/>
                <a:cs typeface="Calibri" panose="020F0502020204030204" pitchFamily="34" charset="0"/>
              </a:rPr>
              <a:t>Healthcare- </a:t>
            </a:r>
            <a:r>
              <a:rPr lang="en-US" sz="2000" dirty="0" smtClean="0">
                <a:latin typeface="Calibri" panose="020F0502020204030204" pitchFamily="34" charset="0"/>
                <a:ea typeface="Calibri" panose="020F0502020204030204" pitchFamily="34" charset="0"/>
                <a:cs typeface="Calibri" panose="020F0502020204030204" pitchFamily="34" charset="0"/>
              </a:rPr>
              <a:t>Disease diagnosis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84" y="1190847"/>
            <a:ext cx="5750583" cy="3569243"/>
          </a:xfrm>
          <a:prstGeom prst="rect">
            <a:avLst/>
          </a:prstGeom>
        </p:spPr>
      </p:pic>
    </p:spTree>
    <p:extLst>
      <p:ext uri="{BB962C8B-B14F-4D97-AF65-F5344CB8AC3E}">
        <p14:creationId xmlns:p14="http://schemas.microsoft.com/office/powerpoint/2010/main" val="42942571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02B5AE2F-CCD8-2425-76A1-141EC8820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64A35-A323-8AB1-FB59-E8A14202FFDB}"/>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Applications of AI</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3B9DFB73-AFA6-0AC5-DCFE-12F2F016950B}"/>
              </a:ext>
            </a:extLst>
          </p:cNvPr>
          <p:cNvSpPr/>
          <p:nvPr/>
        </p:nvSpPr>
        <p:spPr>
          <a:xfrm>
            <a:off x="5818374" y="1529574"/>
            <a:ext cx="3042092" cy="1360372"/>
          </a:xfrm>
          <a:prstGeom prst="rect">
            <a:avLst/>
          </a:prstGeom>
        </p:spPr>
        <p:txBody>
          <a:bodyPr wrap="square">
            <a:spAutoFit/>
          </a:bodyPr>
          <a:lstStyle/>
          <a:p>
            <a:pPr marL="285750" lvl="0" indent="-285750" algn="just">
              <a:lnSpc>
                <a:spcPct val="200000"/>
              </a:lnSpc>
              <a:buFont typeface="Wingdings" panose="05000000000000000000" pitchFamily="2" charset="2"/>
              <a:buChar char="Ø"/>
            </a:pPr>
            <a:r>
              <a:rPr lang="en-US" sz="2400" dirty="0" smtClean="0">
                <a:latin typeface="Calibri" panose="020F0502020204030204" pitchFamily="34" charset="0"/>
                <a:ea typeface="Calibri" panose="020F0502020204030204" pitchFamily="34" charset="0"/>
                <a:cs typeface="Calibri" panose="020F0502020204030204" pitchFamily="34" charset="0"/>
              </a:rPr>
              <a:t>Education- </a:t>
            </a:r>
            <a:r>
              <a:rPr lang="en-US" sz="2000" dirty="0">
                <a:latin typeface="Calibri" panose="020F0502020204030204" pitchFamily="34" charset="0"/>
                <a:ea typeface="Calibri" panose="020F0502020204030204" pitchFamily="34" charset="0"/>
                <a:cs typeface="Calibri" panose="020F0502020204030204" pitchFamily="34" charset="0"/>
              </a:rPr>
              <a:t>Intelligent tutoring </a:t>
            </a:r>
            <a:r>
              <a:rPr lang="en-US" sz="2000" dirty="0" smtClean="0">
                <a:latin typeface="Calibri" panose="020F0502020204030204" pitchFamily="34" charset="0"/>
                <a:ea typeface="Calibri" panose="020F0502020204030204" pitchFamily="34" charset="0"/>
                <a:cs typeface="Calibri" panose="020F0502020204030204" pitchFamily="34" charset="0"/>
              </a:rPr>
              <a:t>systems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352" y="1072443"/>
            <a:ext cx="4102839" cy="3635005"/>
          </a:xfrm>
          <a:prstGeom prst="rect">
            <a:avLst/>
          </a:prstGeom>
        </p:spPr>
      </p:pic>
    </p:spTree>
    <p:extLst>
      <p:ext uri="{BB962C8B-B14F-4D97-AF65-F5344CB8AC3E}">
        <p14:creationId xmlns:p14="http://schemas.microsoft.com/office/powerpoint/2010/main" val="6151271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02B5AE2F-CCD8-2425-76A1-141EC8820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64A35-A323-8AB1-FB59-E8A14202FFDB}"/>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Applications of AI</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3B9DFB73-AFA6-0AC5-DCFE-12F2F016950B}"/>
              </a:ext>
            </a:extLst>
          </p:cNvPr>
          <p:cNvSpPr/>
          <p:nvPr/>
        </p:nvSpPr>
        <p:spPr>
          <a:xfrm>
            <a:off x="5428513" y="1153890"/>
            <a:ext cx="3105887" cy="1323439"/>
          </a:xfrm>
          <a:prstGeom prst="rect">
            <a:avLst/>
          </a:prstGeom>
        </p:spPr>
        <p:txBody>
          <a:bodyPr wrap="square">
            <a:spAutoFit/>
          </a:bodyPr>
          <a:lstStyle/>
          <a:p>
            <a:pPr marL="285750" lvl="0" indent="-285750" algn="just">
              <a:lnSpc>
                <a:spcPct val="200000"/>
              </a:lnSpc>
              <a:buFont typeface="Wingdings" panose="05000000000000000000" pitchFamily="2" charset="2"/>
              <a:buChar char="Ø"/>
            </a:pPr>
            <a:r>
              <a:rPr lang="en-US" sz="2000" dirty="0" smtClean="0">
                <a:latin typeface="Calibri" panose="020F0502020204030204" pitchFamily="34" charset="0"/>
                <a:ea typeface="Calibri" panose="020F0502020204030204" pitchFamily="34" charset="0"/>
                <a:cs typeface="Calibri" panose="020F0502020204030204" pitchFamily="34" charset="0"/>
              </a:rPr>
              <a:t>Industry </a:t>
            </a:r>
            <a:r>
              <a:rPr lang="en-US" sz="2000" dirty="0">
                <a:latin typeface="Calibri" panose="020F0502020204030204" pitchFamily="34" charset="0"/>
                <a:ea typeface="Calibri" panose="020F0502020204030204" pitchFamily="34" charset="0"/>
                <a:cs typeface="Calibri" panose="020F0502020204030204" pitchFamily="34" charset="0"/>
              </a:rPr>
              <a:t>– Automation and </a:t>
            </a:r>
            <a:r>
              <a:rPr lang="en-US" sz="2000" dirty="0" smtClean="0">
                <a:latin typeface="Calibri" panose="020F0502020204030204" pitchFamily="34" charset="0"/>
                <a:ea typeface="Calibri" panose="020F0502020204030204" pitchFamily="34" charset="0"/>
                <a:cs typeface="Calibri" panose="020F0502020204030204" pitchFamily="34" charset="0"/>
              </a:rPr>
              <a:t>robotics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69" y="1262031"/>
            <a:ext cx="4079475" cy="3172631"/>
          </a:xfrm>
          <a:prstGeom prst="rect">
            <a:avLst/>
          </a:prstGeom>
        </p:spPr>
      </p:pic>
    </p:spTree>
    <p:extLst>
      <p:ext uri="{BB962C8B-B14F-4D97-AF65-F5344CB8AC3E}">
        <p14:creationId xmlns:p14="http://schemas.microsoft.com/office/powerpoint/2010/main" val="6046724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E13E-03D7-2E7A-2B12-0311D9112D1B}"/>
              </a:ext>
            </a:extLst>
          </p:cNvPr>
          <p:cNvSpPr>
            <a:spLocks noGrp="1"/>
          </p:cNvSpPr>
          <p:nvPr>
            <p:ph type="title"/>
          </p:nvPr>
        </p:nvSpPr>
        <p:spPr>
          <a:xfrm>
            <a:off x="1170958" y="273844"/>
            <a:ext cx="7183333" cy="661821"/>
          </a:xfrm>
        </p:spPr>
        <p:txBody>
          <a:bodyPr/>
          <a:lstStyle/>
          <a:p>
            <a:r>
              <a:rPr lang="en-IN" sz="4000" dirty="0">
                <a:latin typeface="Calibri" panose="020F0502020204030204" pitchFamily="34" charset="0"/>
                <a:ea typeface="Calibri" panose="020F0502020204030204" pitchFamily="34" charset="0"/>
                <a:cs typeface="Calibri" panose="020F0502020204030204" pitchFamily="34" charset="0"/>
              </a:rPr>
              <a:t>Applications</a:t>
            </a:r>
            <a:br>
              <a:rPr lang="en-IN" sz="4000" dirty="0">
                <a:latin typeface="Calibri" panose="020F0502020204030204" pitchFamily="34" charset="0"/>
                <a:ea typeface="Calibri" panose="020F0502020204030204" pitchFamily="34" charset="0"/>
                <a:cs typeface="Calibri" panose="020F0502020204030204" pitchFamily="34" charset="0"/>
              </a:rPr>
            </a:br>
            <a:endParaRPr lang="en-IN" sz="40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AA7CB043-8501-7E60-2468-CF97320D8CD1}"/>
              </a:ext>
            </a:extLst>
          </p:cNvPr>
          <p:cNvSpPr>
            <a:spLocks noGrp="1"/>
          </p:cNvSpPr>
          <p:nvPr>
            <p:ph type="sldNum" sz="quarter" idx="12"/>
          </p:nvPr>
        </p:nvSpPr>
        <p:spPr/>
        <p:txBody>
          <a:bodyPr/>
          <a:lstStyle/>
          <a:p>
            <a:fld id="{BDCDBBEF-AA6C-4BA6-85B2-A17D7F280E38}" type="slidenum">
              <a:rPr lang="en-US" smtClean="0"/>
              <a:pPr/>
              <a:t>17</a:t>
            </a:fld>
            <a:endParaRPr lang="en-US"/>
          </a:p>
        </p:txBody>
      </p:sp>
      <p:pic>
        <p:nvPicPr>
          <p:cNvPr id="6" name="Picture 5"/>
          <p:cNvPicPr>
            <a:picLocks noChangeAspect="1"/>
          </p:cNvPicPr>
          <p:nvPr/>
        </p:nvPicPr>
        <p:blipFill>
          <a:blip r:embed="rId2"/>
          <a:stretch>
            <a:fillRect/>
          </a:stretch>
        </p:blipFill>
        <p:spPr>
          <a:xfrm>
            <a:off x="2919" y="0"/>
            <a:ext cx="708721" cy="1165961"/>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2737" y="1152525"/>
            <a:ext cx="5978525" cy="3416300"/>
          </a:xfrm>
        </p:spPr>
      </p:pic>
    </p:spTree>
    <p:extLst>
      <p:ext uri="{BB962C8B-B14F-4D97-AF65-F5344CB8AC3E}">
        <p14:creationId xmlns:p14="http://schemas.microsoft.com/office/powerpoint/2010/main" val="42263022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672" y="273844"/>
            <a:ext cx="7531677" cy="585138"/>
          </a:xfrm>
        </p:spPr>
        <p:txBody>
          <a:bodyPr/>
          <a:lstStyle/>
          <a:p>
            <a:r>
              <a:rPr lang="en-US" sz="4000" b="1" dirty="0">
                <a:latin typeface="Calibri" panose="020F0502020204030204" pitchFamily="34" charset="0"/>
                <a:ea typeface="Calibri" panose="020F0502020204030204" pitchFamily="34" charset="0"/>
                <a:cs typeface="Calibri" panose="020F0502020204030204" pitchFamily="34" charset="0"/>
              </a:rPr>
              <a:t>Artificial Intelligence </a:t>
            </a:r>
            <a:r>
              <a:rPr lang="en-US" sz="4000" b="1" dirty="0" smtClean="0">
                <a:latin typeface="Calibri" panose="020F0502020204030204" pitchFamily="34" charset="0"/>
                <a:ea typeface="Calibri" panose="020F0502020204030204" pitchFamily="34" charset="0"/>
                <a:cs typeface="Calibri" panose="020F0502020204030204" pitchFamily="34" charset="0"/>
              </a:rPr>
              <a:t> Problem</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18</a:t>
            </a:fld>
            <a:endParaRPr lang="en-US"/>
          </a:p>
        </p:txBody>
      </p:sp>
      <p:sp>
        <p:nvSpPr>
          <p:cNvPr id="5" name="Rectangle 1"/>
          <p:cNvSpPr>
            <a:spLocks noGrp="1" noChangeArrowheads="1"/>
          </p:cNvSpPr>
          <p:nvPr>
            <p:ph idx="1"/>
          </p:nvPr>
        </p:nvSpPr>
        <p:spPr bwMode="auto">
          <a:xfrm>
            <a:off x="796608" y="815449"/>
            <a:ext cx="674541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200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Lack of Generalization</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200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Data Privacy and Security</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200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Bias and Fairness Issues</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200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High Computational Costs</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200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Explainability and Transparency</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200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Ethical and Legal Concerns</a:t>
            </a:r>
          </a:p>
        </p:txBody>
      </p:sp>
      <p:pic>
        <p:nvPicPr>
          <p:cNvPr id="6" name="Picture 5"/>
          <p:cNvPicPr>
            <a:picLocks noChangeAspect="1"/>
          </p:cNvPicPr>
          <p:nvPr/>
        </p:nvPicPr>
        <p:blipFill>
          <a:blip r:embed="rId2"/>
          <a:stretch>
            <a:fillRect/>
          </a:stretch>
        </p:blipFill>
        <p:spPr>
          <a:xfrm>
            <a:off x="2919" y="0"/>
            <a:ext cx="708721" cy="1165961"/>
          </a:xfrm>
          <a:prstGeom prst="rect">
            <a:avLst/>
          </a:prstGeom>
        </p:spPr>
      </p:pic>
    </p:spTree>
    <p:extLst>
      <p:ext uri="{BB962C8B-B14F-4D97-AF65-F5344CB8AC3E}">
        <p14:creationId xmlns:p14="http://schemas.microsoft.com/office/powerpoint/2010/main" val="27217782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072" y="158303"/>
            <a:ext cx="7233805" cy="672970"/>
          </a:xfrm>
        </p:spPr>
        <p:txBody>
          <a:bodyPr/>
          <a:lstStyle/>
          <a:p>
            <a:r>
              <a:rPr lang="en-IN" sz="4000" b="1" dirty="0">
                <a:latin typeface="Calibri" panose="020F0502020204030204" pitchFamily="34" charset="0"/>
                <a:ea typeface="Calibri" panose="020F0502020204030204" pitchFamily="34" charset="0"/>
                <a:cs typeface="Calibri" panose="020F0502020204030204" pitchFamily="34" charset="0"/>
              </a:rPr>
              <a:t>Foundation of </a:t>
            </a:r>
            <a:r>
              <a:rPr lang="en-IN" sz="4000" b="1" dirty="0" smtClean="0">
                <a:latin typeface="Calibri" panose="020F0502020204030204" pitchFamily="34" charset="0"/>
                <a:ea typeface="Calibri" panose="020F0502020204030204" pitchFamily="34" charset="0"/>
                <a:cs typeface="Calibri" panose="020F0502020204030204" pitchFamily="34" charset="0"/>
              </a:rPr>
              <a:t>AI</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67833" y="1127051"/>
            <a:ext cx="8286307" cy="3735571"/>
          </a:xfrm>
        </p:spPr>
        <p:txBody>
          <a:bodyPr>
            <a:noAutofit/>
          </a:bodyPr>
          <a:lstStyle/>
          <a:p>
            <a:pPr marL="146050" indent="0">
              <a:buNone/>
            </a:pPr>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Artificial Intelligence (AI) is built on the convergence of several foundational disciplines. These include:</a:t>
            </a:r>
          </a:p>
          <a:p>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Philosophy</a:t>
            </a:r>
            <a:endPar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Mathematics </a:t>
            </a:r>
            <a:endPar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endParaRPr>
          </a:p>
          <a:p>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Computer </a:t>
            </a:r>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Science </a:t>
            </a:r>
            <a:endPar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endParaRPr>
          </a:p>
          <a:p>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Psychology </a:t>
            </a:r>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&amp; Cognitive Science </a:t>
            </a:r>
            <a:endPar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endParaRPr>
          </a:p>
          <a:p>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Linguistics </a:t>
            </a:r>
          </a:p>
          <a:p>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Neuroscience </a:t>
            </a:r>
          </a:p>
          <a:p>
            <a:r>
              <a:rPr lang="en-US" sz="2000" dirty="0" smtClean="0">
                <a:solidFill>
                  <a:schemeClr val="bg2"/>
                </a:solidFill>
                <a:latin typeface="Calibri" panose="020F0502020204030204" pitchFamily="34" charset="0"/>
                <a:ea typeface="Calibri" panose="020F0502020204030204" pitchFamily="34" charset="0"/>
                <a:cs typeface="Calibri" panose="020F0502020204030204" pitchFamily="34" charset="0"/>
              </a:rPr>
              <a:t>Engineering</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19</a:t>
            </a:fld>
            <a:endParaRPr lang="en-US"/>
          </a:p>
        </p:txBody>
      </p:sp>
      <p:pic>
        <p:nvPicPr>
          <p:cNvPr id="5" name="Picture 4"/>
          <p:cNvPicPr>
            <a:picLocks noChangeAspect="1"/>
          </p:cNvPicPr>
          <p:nvPr/>
        </p:nvPicPr>
        <p:blipFill>
          <a:blip r:embed="rId2"/>
          <a:stretch>
            <a:fillRect/>
          </a:stretch>
        </p:blipFill>
        <p:spPr>
          <a:xfrm>
            <a:off x="2920" y="0"/>
            <a:ext cx="578328" cy="951443"/>
          </a:xfrm>
          <a:prstGeom prst="rect">
            <a:avLst/>
          </a:prstGeom>
        </p:spPr>
      </p:pic>
    </p:spTree>
    <p:extLst>
      <p:ext uri="{BB962C8B-B14F-4D97-AF65-F5344CB8AC3E}">
        <p14:creationId xmlns:p14="http://schemas.microsoft.com/office/powerpoint/2010/main" val="17750431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80">
                                          <p:stCondLst>
                                            <p:cond delay="0"/>
                                          </p:stCondLst>
                                        </p:cTn>
                                        <p:tgtEl>
                                          <p:spTgt spid="3">
                                            <p:txEl>
                                              <p:pRg st="1" end="1"/>
                                            </p:txEl>
                                          </p:spTgt>
                                        </p:tgtEl>
                                      </p:cBhvr>
                                    </p:animEffect>
                                    <p:anim calcmode="lin" valueType="num">
                                      <p:cBhvr>
                                        <p:cTn id="12"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xEl>
                                              <p:pRg st="1" end="1"/>
                                            </p:txEl>
                                          </p:spTgt>
                                        </p:tgtEl>
                                      </p:cBhvr>
                                      <p:to x="100000" y="60000"/>
                                    </p:animScale>
                                    <p:animScale>
                                      <p:cBhvr>
                                        <p:cTn id="18" dur="166" decel="50000">
                                          <p:stCondLst>
                                            <p:cond delay="676"/>
                                          </p:stCondLst>
                                        </p:cTn>
                                        <p:tgtEl>
                                          <p:spTgt spid="3">
                                            <p:txEl>
                                              <p:pRg st="1" end="1"/>
                                            </p:txEl>
                                          </p:spTgt>
                                        </p:tgtEl>
                                      </p:cBhvr>
                                      <p:to x="100000" y="100000"/>
                                    </p:animScale>
                                    <p:animScale>
                                      <p:cBhvr>
                                        <p:cTn id="19" dur="26">
                                          <p:stCondLst>
                                            <p:cond delay="1312"/>
                                          </p:stCondLst>
                                        </p:cTn>
                                        <p:tgtEl>
                                          <p:spTgt spid="3">
                                            <p:txEl>
                                              <p:pRg st="1" end="1"/>
                                            </p:txEl>
                                          </p:spTgt>
                                        </p:tgtEl>
                                      </p:cBhvr>
                                      <p:to x="100000" y="80000"/>
                                    </p:animScale>
                                    <p:animScale>
                                      <p:cBhvr>
                                        <p:cTn id="20" dur="166" decel="50000">
                                          <p:stCondLst>
                                            <p:cond delay="1338"/>
                                          </p:stCondLst>
                                        </p:cTn>
                                        <p:tgtEl>
                                          <p:spTgt spid="3">
                                            <p:txEl>
                                              <p:pRg st="1" end="1"/>
                                            </p:txEl>
                                          </p:spTgt>
                                        </p:tgtEl>
                                      </p:cBhvr>
                                      <p:to x="100000" y="100000"/>
                                    </p:animScale>
                                    <p:animScale>
                                      <p:cBhvr>
                                        <p:cTn id="21" dur="26">
                                          <p:stCondLst>
                                            <p:cond delay="1642"/>
                                          </p:stCondLst>
                                        </p:cTn>
                                        <p:tgtEl>
                                          <p:spTgt spid="3">
                                            <p:txEl>
                                              <p:pRg st="1" end="1"/>
                                            </p:txEl>
                                          </p:spTgt>
                                        </p:tgtEl>
                                      </p:cBhvr>
                                      <p:to x="100000" y="90000"/>
                                    </p:animScale>
                                    <p:animScale>
                                      <p:cBhvr>
                                        <p:cTn id="22" dur="166" decel="50000">
                                          <p:stCondLst>
                                            <p:cond delay="1668"/>
                                          </p:stCondLst>
                                        </p:cTn>
                                        <p:tgtEl>
                                          <p:spTgt spid="3">
                                            <p:txEl>
                                              <p:pRg st="1" end="1"/>
                                            </p:txEl>
                                          </p:spTgt>
                                        </p:tgtEl>
                                      </p:cBhvr>
                                      <p:to x="100000" y="100000"/>
                                    </p:animScale>
                                    <p:animScale>
                                      <p:cBhvr>
                                        <p:cTn id="23" dur="26">
                                          <p:stCondLst>
                                            <p:cond delay="1808"/>
                                          </p:stCondLst>
                                        </p:cTn>
                                        <p:tgtEl>
                                          <p:spTgt spid="3">
                                            <p:txEl>
                                              <p:pRg st="1" end="1"/>
                                            </p:txEl>
                                          </p:spTgt>
                                        </p:tgtEl>
                                      </p:cBhvr>
                                      <p:to x="100000" y="95000"/>
                                    </p:animScale>
                                    <p:animScale>
                                      <p:cBhvr>
                                        <p:cTn id="24" dur="166" decel="50000">
                                          <p:stCondLst>
                                            <p:cond delay="1834"/>
                                          </p:stCondLst>
                                        </p:cTn>
                                        <p:tgtEl>
                                          <p:spTgt spid="3">
                                            <p:txEl>
                                              <p:pRg st="1" end="1"/>
                                            </p:txEl>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80">
                                          <p:stCondLst>
                                            <p:cond delay="0"/>
                                          </p:stCondLst>
                                        </p:cTn>
                                        <p:tgtEl>
                                          <p:spTgt spid="3">
                                            <p:txEl>
                                              <p:pRg st="2" end="2"/>
                                            </p:txEl>
                                          </p:spTgt>
                                        </p:tgtEl>
                                      </p:cBhvr>
                                    </p:animEffect>
                                    <p:anim calcmode="lin" valueType="num">
                                      <p:cBhvr>
                                        <p:cTn id="2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2" end="2"/>
                                            </p:txEl>
                                          </p:spTgt>
                                        </p:tgtEl>
                                      </p:cBhvr>
                                      <p:to x="100000" y="60000"/>
                                    </p:animScale>
                                    <p:animScale>
                                      <p:cBhvr>
                                        <p:cTn id="34" dur="166" decel="50000">
                                          <p:stCondLst>
                                            <p:cond delay="676"/>
                                          </p:stCondLst>
                                        </p:cTn>
                                        <p:tgtEl>
                                          <p:spTgt spid="3">
                                            <p:txEl>
                                              <p:pRg st="2" end="2"/>
                                            </p:txEl>
                                          </p:spTgt>
                                        </p:tgtEl>
                                      </p:cBhvr>
                                      <p:to x="100000" y="100000"/>
                                    </p:animScale>
                                    <p:animScale>
                                      <p:cBhvr>
                                        <p:cTn id="35" dur="26">
                                          <p:stCondLst>
                                            <p:cond delay="1312"/>
                                          </p:stCondLst>
                                        </p:cTn>
                                        <p:tgtEl>
                                          <p:spTgt spid="3">
                                            <p:txEl>
                                              <p:pRg st="2" end="2"/>
                                            </p:txEl>
                                          </p:spTgt>
                                        </p:tgtEl>
                                      </p:cBhvr>
                                      <p:to x="100000" y="80000"/>
                                    </p:animScale>
                                    <p:animScale>
                                      <p:cBhvr>
                                        <p:cTn id="36" dur="166" decel="50000">
                                          <p:stCondLst>
                                            <p:cond delay="1338"/>
                                          </p:stCondLst>
                                        </p:cTn>
                                        <p:tgtEl>
                                          <p:spTgt spid="3">
                                            <p:txEl>
                                              <p:pRg st="2" end="2"/>
                                            </p:txEl>
                                          </p:spTgt>
                                        </p:tgtEl>
                                      </p:cBhvr>
                                      <p:to x="100000" y="100000"/>
                                    </p:animScale>
                                    <p:animScale>
                                      <p:cBhvr>
                                        <p:cTn id="37" dur="26">
                                          <p:stCondLst>
                                            <p:cond delay="1642"/>
                                          </p:stCondLst>
                                        </p:cTn>
                                        <p:tgtEl>
                                          <p:spTgt spid="3">
                                            <p:txEl>
                                              <p:pRg st="2" end="2"/>
                                            </p:txEl>
                                          </p:spTgt>
                                        </p:tgtEl>
                                      </p:cBhvr>
                                      <p:to x="100000" y="90000"/>
                                    </p:animScale>
                                    <p:animScale>
                                      <p:cBhvr>
                                        <p:cTn id="38" dur="166" decel="50000">
                                          <p:stCondLst>
                                            <p:cond delay="1668"/>
                                          </p:stCondLst>
                                        </p:cTn>
                                        <p:tgtEl>
                                          <p:spTgt spid="3">
                                            <p:txEl>
                                              <p:pRg st="2" end="2"/>
                                            </p:txEl>
                                          </p:spTgt>
                                        </p:tgtEl>
                                      </p:cBhvr>
                                      <p:to x="100000" y="100000"/>
                                    </p:animScale>
                                    <p:animScale>
                                      <p:cBhvr>
                                        <p:cTn id="39" dur="26">
                                          <p:stCondLst>
                                            <p:cond delay="1808"/>
                                          </p:stCondLst>
                                        </p:cTn>
                                        <p:tgtEl>
                                          <p:spTgt spid="3">
                                            <p:txEl>
                                              <p:pRg st="2" end="2"/>
                                            </p:txEl>
                                          </p:spTgt>
                                        </p:tgtEl>
                                      </p:cBhvr>
                                      <p:to x="100000" y="95000"/>
                                    </p:animScale>
                                    <p:animScale>
                                      <p:cBhvr>
                                        <p:cTn id="40" dur="166" decel="50000">
                                          <p:stCondLst>
                                            <p:cond delay="1834"/>
                                          </p:stCondLst>
                                        </p:cTn>
                                        <p:tgtEl>
                                          <p:spTgt spid="3">
                                            <p:txEl>
                                              <p:pRg st="2" end="2"/>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80">
                                          <p:stCondLst>
                                            <p:cond delay="0"/>
                                          </p:stCondLst>
                                        </p:cTn>
                                        <p:tgtEl>
                                          <p:spTgt spid="3">
                                            <p:txEl>
                                              <p:pRg st="3" end="3"/>
                                            </p:txEl>
                                          </p:spTgt>
                                        </p:tgtEl>
                                      </p:cBhvr>
                                    </p:animEffect>
                                    <p:anim calcmode="lin" valueType="num">
                                      <p:cBhvr>
                                        <p:cTn id="4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3" end="3"/>
                                            </p:txEl>
                                          </p:spTgt>
                                        </p:tgtEl>
                                      </p:cBhvr>
                                      <p:to x="100000" y="60000"/>
                                    </p:animScale>
                                    <p:animScale>
                                      <p:cBhvr>
                                        <p:cTn id="50" dur="166" decel="50000">
                                          <p:stCondLst>
                                            <p:cond delay="676"/>
                                          </p:stCondLst>
                                        </p:cTn>
                                        <p:tgtEl>
                                          <p:spTgt spid="3">
                                            <p:txEl>
                                              <p:pRg st="3" end="3"/>
                                            </p:txEl>
                                          </p:spTgt>
                                        </p:tgtEl>
                                      </p:cBhvr>
                                      <p:to x="100000" y="100000"/>
                                    </p:animScale>
                                    <p:animScale>
                                      <p:cBhvr>
                                        <p:cTn id="51" dur="26">
                                          <p:stCondLst>
                                            <p:cond delay="1312"/>
                                          </p:stCondLst>
                                        </p:cTn>
                                        <p:tgtEl>
                                          <p:spTgt spid="3">
                                            <p:txEl>
                                              <p:pRg st="3" end="3"/>
                                            </p:txEl>
                                          </p:spTgt>
                                        </p:tgtEl>
                                      </p:cBhvr>
                                      <p:to x="100000" y="80000"/>
                                    </p:animScale>
                                    <p:animScale>
                                      <p:cBhvr>
                                        <p:cTn id="52" dur="166" decel="50000">
                                          <p:stCondLst>
                                            <p:cond delay="1338"/>
                                          </p:stCondLst>
                                        </p:cTn>
                                        <p:tgtEl>
                                          <p:spTgt spid="3">
                                            <p:txEl>
                                              <p:pRg st="3" end="3"/>
                                            </p:txEl>
                                          </p:spTgt>
                                        </p:tgtEl>
                                      </p:cBhvr>
                                      <p:to x="100000" y="100000"/>
                                    </p:animScale>
                                    <p:animScale>
                                      <p:cBhvr>
                                        <p:cTn id="53" dur="26">
                                          <p:stCondLst>
                                            <p:cond delay="1642"/>
                                          </p:stCondLst>
                                        </p:cTn>
                                        <p:tgtEl>
                                          <p:spTgt spid="3">
                                            <p:txEl>
                                              <p:pRg st="3" end="3"/>
                                            </p:txEl>
                                          </p:spTgt>
                                        </p:tgtEl>
                                      </p:cBhvr>
                                      <p:to x="100000" y="90000"/>
                                    </p:animScale>
                                    <p:animScale>
                                      <p:cBhvr>
                                        <p:cTn id="54" dur="166" decel="50000">
                                          <p:stCondLst>
                                            <p:cond delay="1668"/>
                                          </p:stCondLst>
                                        </p:cTn>
                                        <p:tgtEl>
                                          <p:spTgt spid="3">
                                            <p:txEl>
                                              <p:pRg st="3" end="3"/>
                                            </p:txEl>
                                          </p:spTgt>
                                        </p:tgtEl>
                                      </p:cBhvr>
                                      <p:to x="100000" y="100000"/>
                                    </p:animScale>
                                    <p:animScale>
                                      <p:cBhvr>
                                        <p:cTn id="55" dur="26">
                                          <p:stCondLst>
                                            <p:cond delay="1808"/>
                                          </p:stCondLst>
                                        </p:cTn>
                                        <p:tgtEl>
                                          <p:spTgt spid="3">
                                            <p:txEl>
                                              <p:pRg st="3" end="3"/>
                                            </p:txEl>
                                          </p:spTgt>
                                        </p:tgtEl>
                                      </p:cBhvr>
                                      <p:to x="100000" y="95000"/>
                                    </p:animScale>
                                    <p:animScale>
                                      <p:cBhvr>
                                        <p:cTn id="56" dur="166" decel="50000">
                                          <p:stCondLst>
                                            <p:cond delay="1834"/>
                                          </p:stCondLst>
                                        </p:cTn>
                                        <p:tgtEl>
                                          <p:spTgt spid="3">
                                            <p:txEl>
                                              <p:pRg st="3" end="3"/>
                                            </p:txEl>
                                          </p:spTgt>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wipe(down)">
                                      <p:cBhvr>
                                        <p:cTn id="59" dur="580">
                                          <p:stCondLst>
                                            <p:cond delay="0"/>
                                          </p:stCondLst>
                                        </p:cTn>
                                        <p:tgtEl>
                                          <p:spTgt spid="3">
                                            <p:txEl>
                                              <p:pRg st="4" end="4"/>
                                            </p:txEl>
                                          </p:spTgt>
                                        </p:tgtEl>
                                      </p:cBhvr>
                                    </p:animEffect>
                                    <p:anim calcmode="lin" valueType="num">
                                      <p:cBhvr>
                                        <p:cTn id="6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4" end="4"/>
                                            </p:txEl>
                                          </p:spTgt>
                                        </p:tgtEl>
                                      </p:cBhvr>
                                      <p:to x="100000" y="60000"/>
                                    </p:animScale>
                                    <p:animScale>
                                      <p:cBhvr>
                                        <p:cTn id="66" dur="166" decel="50000">
                                          <p:stCondLst>
                                            <p:cond delay="676"/>
                                          </p:stCondLst>
                                        </p:cTn>
                                        <p:tgtEl>
                                          <p:spTgt spid="3">
                                            <p:txEl>
                                              <p:pRg st="4" end="4"/>
                                            </p:txEl>
                                          </p:spTgt>
                                        </p:tgtEl>
                                      </p:cBhvr>
                                      <p:to x="100000" y="100000"/>
                                    </p:animScale>
                                    <p:animScale>
                                      <p:cBhvr>
                                        <p:cTn id="67" dur="26">
                                          <p:stCondLst>
                                            <p:cond delay="1312"/>
                                          </p:stCondLst>
                                        </p:cTn>
                                        <p:tgtEl>
                                          <p:spTgt spid="3">
                                            <p:txEl>
                                              <p:pRg st="4" end="4"/>
                                            </p:txEl>
                                          </p:spTgt>
                                        </p:tgtEl>
                                      </p:cBhvr>
                                      <p:to x="100000" y="80000"/>
                                    </p:animScale>
                                    <p:animScale>
                                      <p:cBhvr>
                                        <p:cTn id="68" dur="166" decel="50000">
                                          <p:stCondLst>
                                            <p:cond delay="1338"/>
                                          </p:stCondLst>
                                        </p:cTn>
                                        <p:tgtEl>
                                          <p:spTgt spid="3">
                                            <p:txEl>
                                              <p:pRg st="4" end="4"/>
                                            </p:txEl>
                                          </p:spTgt>
                                        </p:tgtEl>
                                      </p:cBhvr>
                                      <p:to x="100000" y="100000"/>
                                    </p:animScale>
                                    <p:animScale>
                                      <p:cBhvr>
                                        <p:cTn id="69" dur="26">
                                          <p:stCondLst>
                                            <p:cond delay="1642"/>
                                          </p:stCondLst>
                                        </p:cTn>
                                        <p:tgtEl>
                                          <p:spTgt spid="3">
                                            <p:txEl>
                                              <p:pRg st="4" end="4"/>
                                            </p:txEl>
                                          </p:spTgt>
                                        </p:tgtEl>
                                      </p:cBhvr>
                                      <p:to x="100000" y="90000"/>
                                    </p:animScale>
                                    <p:animScale>
                                      <p:cBhvr>
                                        <p:cTn id="70" dur="166" decel="50000">
                                          <p:stCondLst>
                                            <p:cond delay="1668"/>
                                          </p:stCondLst>
                                        </p:cTn>
                                        <p:tgtEl>
                                          <p:spTgt spid="3">
                                            <p:txEl>
                                              <p:pRg st="4" end="4"/>
                                            </p:txEl>
                                          </p:spTgt>
                                        </p:tgtEl>
                                      </p:cBhvr>
                                      <p:to x="100000" y="100000"/>
                                    </p:animScale>
                                    <p:animScale>
                                      <p:cBhvr>
                                        <p:cTn id="71" dur="26">
                                          <p:stCondLst>
                                            <p:cond delay="1808"/>
                                          </p:stCondLst>
                                        </p:cTn>
                                        <p:tgtEl>
                                          <p:spTgt spid="3">
                                            <p:txEl>
                                              <p:pRg st="4" end="4"/>
                                            </p:txEl>
                                          </p:spTgt>
                                        </p:tgtEl>
                                      </p:cBhvr>
                                      <p:to x="100000" y="95000"/>
                                    </p:animScale>
                                    <p:animScale>
                                      <p:cBhvr>
                                        <p:cTn id="72" dur="166" decel="50000">
                                          <p:stCondLst>
                                            <p:cond delay="1834"/>
                                          </p:stCondLst>
                                        </p:cTn>
                                        <p:tgtEl>
                                          <p:spTgt spid="3">
                                            <p:txEl>
                                              <p:pRg st="4" end="4"/>
                                            </p:txEl>
                                          </p:spTgt>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wipe(down)">
                                      <p:cBhvr>
                                        <p:cTn id="75" dur="580">
                                          <p:stCondLst>
                                            <p:cond delay="0"/>
                                          </p:stCondLst>
                                        </p:cTn>
                                        <p:tgtEl>
                                          <p:spTgt spid="3">
                                            <p:txEl>
                                              <p:pRg st="5" end="5"/>
                                            </p:txEl>
                                          </p:spTgt>
                                        </p:tgtEl>
                                      </p:cBhvr>
                                    </p:animEffect>
                                    <p:anim calcmode="lin" valueType="num">
                                      <p:cBhvr>
                                        <p:cTn id="7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5" end="5"/>
                                            </p:txEl>
                                          </p:spTgt>
                                        </p:tgtEl>
                                      </p:cBhvr>
                                      <p:to x="100000" y="60000"/>
                                    </p:animScale>
                                    <p:animScale>
                                      <p:cBhvr>
                                        <p:cTn id="82" dur="166" decel="50000">
                                          <p:stCondLst>
                                            <p:cond delay="676"/>
                                          </p:stCondLst>
                                        </p:cTn>
                                        <p:tgtEl>
                                          <p:spTgt spid="3">
                                            <p:txEl>
                                              <p:pRg st="5" end="5"/>
                                            </p:txEl>
                                          </p:spTgt>
                                        </p:tgtEl>
                                      </p:cBhvr>
                                      <p:to x="100000" y="100000"/>
                                    </p:animScale>
                                    <p:animScale>
                                      <p:cBhvr>
                                        <p:cTn id="83" dur="26">
                                          <p:stCondLst>
                                            <p:cond delay="1312"/>
                                          </p:stCondLst>
                                        </p:cTn>
                                        <p:tgtEl>
                                          <p:spTgt spid="3">
                                            <p:txEl>
                                              <p:pRg st="5" end="5"/>
                                            </p:txEl>
                                          </p:spTgt>
                                        </p:tgtEl>
                                      </p:cBhvr>
                                      <p:to x="100000" y="80000"/>
                                    </p:animScale>
                                    <p:animScale>
                                      <p:cBhvr>
                                        <p:cTn id="84" dur="166" decel="50000">
                                          <p:stCondLst>
                                            <p:cond delay="1338"/>
                                          </p:stCondLst>
                                        </p:cTn>
                                        <p:tgtEl>
                                          <p:spTgt spid="3">
                                            <p:txEl>
                                              <p:pRg st="5" end="5"/>
                                            </p:txEl>
                                          </p:spTgt>
                                        </p:tgtEl>
                                      </p:cBhvr>
                                      <p:to x="100000" y="100000"/>
                                    </p:animScale>
                                    <p:animScale>
                                      <p:cBhvr>
                                        <p:cTn id="85" dur="26">
                                          <p:stCondLst>
                                            <p:cond delay="1642"/>
                                          </p:stCondLst>
                                        </p:cTn>
                                        <p:tgtEl>
                                          <p:spTgt spid="3">
                                            <p:txEl>
                                              <p:pRg st="5" end="5"/>
                                            </p:txEl>
                                          </p:spTgt>
                                        </p:tgtEl>
                                      </p:cBhvr>
                                      <p:to x="100000" y="90000"/>
                                    </p:animScale>
                                    <p:animScale>
                                      <p:cBhvr>
                                        <p:cTn id="86" dur="166" decel="50000">
                                          <p:stCondLst>
                                            <p:cond delay="1668"/>
                                          </p:stCondLst>
                                        </p:cTn>
                                        <p:tgtEl>
                                          <p:spTgt spid="3">
                                            <p:txEl>
                                              <p:pRg st="5" end="5"/>
                                            </p:txEl>
                                          </p:spTgt>
                                        </p:tgtEl>
                                      </p:cBhvr>
                                      <p:to x="100000" y="100000"/>
                                    </p:animScale>
                                    <p:animScale>
                                      <p:cBhvr>
                                        <p:cTn id="87" dur="26">
                                          <p:stCondLst>
                                            <p:cond delay="1808"/>
                                          </p:stCondLst>
                                        </p:cTn>
                                        <p:tgtEl>
                                          <p:spTgt spid="3">
                                            <p:txEl>
                                              <p:pRg st="5" end="5"/>
                                            </p:txEl>
                                          </p:spTgt>
                                        </p:tgtEl>
                                      </p:cBhvr>
                                      <p:to x="100000" y="95000"/>
                                    </p:animScale>
                                    <p:animScale>
                                      <p:cBhvr>
                                        <p:cTn id="88" dur="166" decel="50000">
                                          <p:stCondLst>
                                            <p:cond delay="1834"/>
                                          </p:stCondLst>
                                        </p:cTn>
                                        <p:tgtEl>
                                          <p:spTgt spid="3">
                                            <p:txEl>
                                              <p:pRg st="5" end="5"/>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animEffect transition="in" filter="wipe(down)">
                                      <p:cBhvr>
                                        <p:cTn id="91" dur="580">
                                          <p:stCondLst>
                                            <p:cond delay="0"/>
                                          </p:stCondLst>
                                        </p:cTn>
                                        <p:tgtEl>
                                          <p:spTgt spid="3">
                                            <p:txEl>
                                              <p:pRg st="6" end="6"/>
                                            </p:txEl>
                                          </p:spTgt>
                                        </p:tgtEl>
                                      </p:cBhvr>
                                    </p:animEffect>
                                    <p:anim calcmode="lin" valueType="num">
                                      <p:cBhvr>
                                        <p:cTn id="9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6" end="6"/>
                                            </p:txEl>
                                          </p:spTgt>
                                        </p:tgtEl>
                                      </p:cBhvr>
                                      <p:to x="100000" y="60000"/>
                                    </p:animScale>
                                    <p:animScale>
                                      <p:cBhvr>
                                        <p:cTn id="98" dur="166" decel="50000">
                                          <p:stCondLst>
                                            <p:cond delay="676"/>
                                          </p:stCondLst>
                                        </p:cTn>
                                        <p:tgtEl>
                                          <p:spTgt spid="3">
                                            <p:txEl>
                                              <p:pRg st="6" end="6"/>
                                            </p:txEl>
                                          </p:spTgt>
                                        </p:tgtEl>
                                      </p:cBhvr>
                                      <p:to x="100000" y="100000"/>
                                    </p:animScale>
                                    <p:animScale>
                                      <p:cBhvr>
                                        <p:cTn id="99" dur="26">
                                          <p:stCondLst>
                                            <p:cond delay="1312"/>
                                          </p:stCondLst>
                                        </p:cTn>
                                        <p:tgtEl>
                                          <p:spTgt spid="3">
                                            <p:txEl>
                                              <p:pRg st="6" end="6"/>
                                            </p:txEl>
                                          </p:spTgt>
                                        </p:tgtEl>
                                      </p:cBhvr>
                                      <p:to x="100000" y="80000"/>
                                    </p:animScale>
                                    <p:animScale>
                                      <p:cBhvr>
                                        <p:cTn id="100" dur="166" decel="50000">
                                          <p:stCondLst>
                                            <p:cond delay="1338"/>
                                          </p:stCondLst>
                                        </p:cTn>
                                        <p:tgtEl>
                                          <p:spTgt spid="3">
                                            <p:txEl>
                                              <p:pRg st="6" end="6"/>
                                            </p:txEl>
                                          </p:spTgt>
                                        </p:tgtEl>
                                      </p:cBhvr>
                                      <p:to x="100000" y="100000"/>
                                    </p:animScale>
                                    <p:animScale>
                                      <p:cBhvr>
                                        <p:cTn id="101" dur="26">
                                          <p:stCondLst>
                                            <p:cond delay="1642"/>
                                          </p:stCondLst>
                                        </p:cTn>
                                        <p:tgtEl>
                                          <p:spTgt spid="3">
                                            <p:txEl>
                                              <p:pRg st="6" end="6"/>
                                            </p:txEl>
                                          </p:spTgt>
                                        </p:tgtEl>
                                      </p:cBhvr>
                                      <p:to x="100000" y="90000"/>
                                    </p:animScale>
                                    <p:animScale>
                                      <p:cBhvr>
                                        <p:cTn id="102" dur="166" decel="50000">
                                          <p:stCondLst>
                                            <p:cond delay="1668"/>
                                          </p:stCondLst>
                                        </p:cTn>
                                        <p:tgtEl>
                                          <p:spTgt spid="3">
                                            <p:txEl>
                                              <p:pRg st="6" end="6"/>
                                            </p:txEl>
                                          </p:spTgt>
                                        </p:tgtEl>
                                      </p:cBhvr>
                                      <p:to x="100000" y="100000"/>
                                    </p:animScale>
                                    <p:animScale>
                                      <p:cBhvr>
                                        <p:cTn id="103" dur="26">
                                          <p:stCondLst>
                                            <p:cond delay="1808"/>
                                          </p:stCondLst>
                                        </p:cTn>
                                        <p:tgtEl>
                                          <p:spTgt spid="3">
                                            <p:txEl>
                                              <p:pRg st="6" end="6"/>
                                            </p:txEl>
                                          </p:spTgt>
                                        </p:tgtEl>
                                      </p:cBhvr>
                                      <p:to x="100000" y="95000"/>
                                    </p:animScale>
                                    <p:animScale>
                                      <p:cBhvr>
                                        <p:cTn id="104" dur="166" decel="50000">
                                          <p:stCondLst>
                                            <p:cond delay="1834"/>
                                          </p:stCondLst>
                                        </p:cTn>
                                        <p:tgtEl>
                                          <p:spTgt spid="3">
                                            <p:txEl>
                                              <p:pRg st="6" end="6"/>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wipe(down)">
                                      <p:cBhvr>
                                        <p:cTn id="107" dur="580">
                                          <p:stCondLst>
                                            <p:cond delay="0"/>
                                          </p:stCondLst>
                                        </p:cTn>
                                        <p:tgtEl>
                                          <p:spTgt spid="3">
                                            <p:txEl>
                                              <p:pRg st="7" end="7"/>
                                            </p:txEl>
                                          </p:spTgt>
                                        </p:tgtEl>
                                      </p:cBhvr>
                                    </p:animEffect>
                                    <p:anim calcmode="lin" valueType="num">
                                      <p:cBhvr>
                                        <p:cTn id="10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7" end="7"/>
                                            </p:txEl>
                                          </p:spTgt>
                                        </p:tgtEl>
                                      </p:cBhvr>
                                      <p:to x="100000" y="60000"/>
                                    </p:animScale>
                                    <p:animScale>
                                      <p:cBhvr>
                                        <p:cTn id="114" dur="166" decel="50000">
                                          <p:stCondLst>
                                            <p:cond delay="676"/>
                                          </p:stCondLst>
                                        </p:cTn>
                                        <p:tgtEl>
                                          <p:spTgt spid="3">
                                            <p:txEl>
                                              <p:pRg st="7" end="7"/>
                                            </p:txEl>
                                          </p:spTgt>
                                        </p:tgtEl>
                                      </p:cBhvr>
                                      <p:to x="100000" y="100000"/>
                                    </p:animScale>
                                    <p:animScale>
                                      <p:cBhvr>
                                        <p:cTn id="115" dur="26">
                                          <p:stCondLst>
                                            <p:cond delay="1312"/>
                                          </p:stCondLst>
                                        </p:cTn>
                                        <p:tgtEl>
                                          <p:spTgt spid="3">
                                            <p:txEl>
                                              <p:pRg st="7" end="7"/>
                                            </p:txEl>
                                          </p:spTgt>
                                        </p:tgtEl>
                                      </p:cBhvr>
                                      <p:to x="100000" y="80000"/>
                                    </p:animScale>
                                    <p:animScale>
                                      <p:cBhvr>
                                        <p:cTn id="116" dur="166" decel="50000">
                                          <p:stCondLst>
                                            <p:cond delay="1338"/>
                                          </p:stCondLst>
                                        </p:cTn>
                                        <p:tgtEl>
                                          <p:spTgt spid="3">
                                            <p:txEl>
                                              <p:pRg st="7" end="7"/>
                                            </p:txEl>
                                          </p:spTgt>
                                        </p:tgtEl>
                                      </p:cBhvr>
                                      <p:to x="100000" y="100000"/>
                                    </p:animScale>
                                    <p:animScale>
                                      <p:cBhvr>
                                        <p:cTn id="117" dur="26">
                                          <p:stCondLst>
                                            <p:cond delay="1642"/>
                                          </p:stCondLst>
                                        </p:cTn>
                                        <p:tgtEl>
                                          <p:spTgt spid="3">
                                            <p:txEl>
                                              <p:pRg st="7" end="7"/>
                                            </p:txEl>
                                          </p:spTgt>
                                        </p:tgtEl>
                                      </p:cBhvr>
                                      <p:to x="100000" y="90000"/>
                                    </p:animScale>
                                    <p:animScale>
                                      <p:cBhvr>
                                        <p:cTn id="118" dur="166" decel="50000">
                                          <p:stCondLst>
                                            <p:cond delay="1668"/>
                                          </p:stCondLst>
                                        </p:cTn>
                                        <p:tgtEl>
                                          <p:spTgt spid="3">
                                            <p:txEl>
                                              <p:pRg st="7" end="7"/>
                                            </p:txEl>
                                          </p:spTgt>
                                        </p:tgtEl>
                                      </p:cBhvr>
                                      <p:to x="100000" y="100000"/>
                                    </p:animScale>
                                    <p:animScale>
                                      <p:cBhvr>
                                        <p:cTn id="119" dur="26">
                                          <p:stCondLst>
                                            <p:cond delay="1808"/>
                                          </p:stCondLst>
                                        </p:cTn>
                                        <p:tgtEl>
                                          <p:spTgt spid="3">
                                            <p:txEl>
                                              <p:pRg st="7" end="7"/>
                                            </p:txEl>
                                          </p:spTgt>
                                        </p:tgtEl>
                                      </p:cBhvr>
                                      <p:to x="100000" y="95000"/>
                                    </p:animScale>
                                    <p:animScale>
                                      <p:cBhvr>
                                        <p:cTn id="120"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0EF27945-C1E1-DDBF-6B5A-32A668D1B0E0}"/>
            </a:ext>
          </a:extLst>
        </p:cNvPr>
        <p:cNvGrpSpPr/>
        <p:nvPr/>
      </p:nvGrpSpPr>
      <p:grpSpPr>
        <a:xfrm>
          <a:off x="0" y="0"/>
          <a:ext cx="0" cy="0"/>
          <a:chOff x="0" y="0"/>
          <a:chExt cx="0" cy="0"/>
        </a:xfrm>
      </p:grpSpPr>
      <p:sp>
        <p:nvSpPr>
          <p:cNvPr id="111" name="Google Shape;111;p2">
            <a:extLst>
              <a:ext uri="{FF2B5EF4-FFF2-40B4-BE49-F238E27FC236}">
                <a16:creationId xmlns:a16="http://schemas.microsoft.com/office/drawing/2014/main" id="{C2BF4C75-B6D5-0F71-7046-B3B05669B5D8}"/>
              </a:ext>
            </a:extLst>
          </p:cNvPr>
          <p:cNvSpPr txBox="1">
            <a:spLocks noGrp="1"/>
          </p:cNvSpPr>
          <p:nvPr>
            <p:ph type="body" idx="1"/>
          </p:nvPr>
        </p:nvSpPr>
        <p:spPr>
          <a:xfrm>
            <a:off x="385500" y="1422025"/>
            <a:ext cx="8001000" cy="29148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100000"/>
              </a:lnSpc>
              <a:spcBef>
                <a:spcPts val="0"/>
              </a:spcBef>
              <a:spcAft>
                <a:spcPts val="0"/>
              </a:spcAft>
              <a:buClr>
                <a:schemeClr val="dk1"/>
              </a:buClr>
              <a:buSzPts val="2400"/>
              <a:buFont typeface="Arial"/>
              <a:buNone/>
            </a:pPr>
            <a:r>
              <a:rPr lang="en-US" sz="2400" b="0" i="0" u="none" strike="noStrike" cap="none" dirty="0">
                <a:solidFill>
                  <a:schemeClr val="bg2"/>
                </a:solidFill>
                <a:latin typeface="Times New Roman"/>
                <a:ea typeface="Times New Roman"/>
                <a:cs typeface="Times New Roman"/>
                <a:sym typeface="Times New Roman"/>
              </a:rPr>
              <a:t> </a:t>
            </a:r>
            <a:endParaRPr sz="2400" b="1" i="0" u="none" strike="noStrike" cap="none" dirty="0">
              <a:solidFill>
                <a:schemeClr val="bg2"/>
              </a:solidFill>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strike="noStrike" cap="none" dirty="0">
                <a:solidFill>
                  <a:schemeClr val="bg2"/>
                </a:solidFill>
                <a:latin typeface="Times New Roman"/>
                <a:ea typeface="Times New Roman"/>
                <a:cs typeface="Times New Roman"/>
                <a:sym typeface="Times New Roman"/>
              </a:rPr>
              <a:t> </a:t>
            </a:r>
            <a:endParaRPr sz="2400" b="0" i="0" u="none" dirty="0">
              <a:solidFill>
                <a:schemeClr val="bg2"/>
              </a:solidFill>
              <a:latin typeface="Times New Roman"/>
              <a:ea typeface="Times New Roman"/>
              <a:cs typeface="Times New Roman"/>
              <a:sym typeface="Times New Roman"/>
            </a:endParaRPr>
          </a:p>
        </p:txBody>
      </p:sp>
      <p:sp>
        <p:nvSpPr>
          <p:cNvPr id="7" name="TextBox 6"/>
          <p:cNvSpPr txBox="1"/>
          <p:nvPr/>
        </p:nvSpPr>
        <p:spPr>
          <a:xfrm>
            <a:off x="8609524" y="85987"/>
            <a:ext cx="284052"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1</a:t>
            </a:r>
          </a:p>
        </p:txBody>
      </p:sp>
      <p:sp>
        <p:nvSpPr>
          <p:cNvPr id="2" name="Title 1">
            <a:extLst>
              <a:ext uri="{FF2B5EF4-FFF2-40B4-BE49-F238E27FC236}">
                <a16:creationId xmlns:a16="http://schemas.microsoft.com/office/drawing/2014/main" id="{ECAE4A14-02B1-C18D-9874-FFC261FDEE0A}"/>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b="1" dirty="0">
                <a:latin typeface="Calibri" panose="020F0502020204030204" pitchFamily="34" charset="0"/>
                <a:ea typeface="Calibri" panose="020F0502020204030204" pitchFamily="34" charset="0"/>
                <a:cs typeface="Calibri" panose="020F0502020204030204" pitchFamily="34" charset="0"/>
              </a:rPr>
              <a:t>COURSE OBJECTIVES</a:t>
            </a:r>
          </a:p>
        </p:txBody>
      </p:sp>
      <p:sp>
        <p:nvSpPr>
          <p:cNvPr id="3" name="Rectangle 2">
            <a:extLst>
              <a:ext uri="{FF2B5EF4-FFF2-40B4-BE49-F238E27FC236}">
                <a16:creationId xmlns:a16="http://schemas.microsoft.com/office/drawing/2014/main" id="{0220D0D4-31AB-9369-35E4-0090B3DE8E31}"/>
              </a:ext>
            </a:extLst>
          </p:cNvPr>
          <p:cNvSpPr/>
          <p:nvPr/>
        </p:nvSpPr>
        <p:spPr>
          <a:xfrm>
            <a:off x="385500" y="892662"/>
            <a:ext cx="8508076" cy="4162934"/>
          </a:xfrm>
          <a:prstGeom prst="rect">
            <a:avLst/>
          </a:prstGeom>
        </p:spPr>
        <p:txBody>
          <a:bodyPr wrap="square">
            <a:spAutoFit/>
          </a:bodyPr>
          <a:lstStyle/>
          <a:p>
            <a:pPr lvl="0" algn="just">
              <a:lnSpc>
                <a:spcPct val="150000"/>
              </a:lnSpc>
            </a:pPr>
            <a:r>
              <a:rPr lang="en-US" sz="1800" b="1" dirty="0">
                <a:latin typeface="Calibri" panose="020F0502020204030204" pitchFamily="34" charset="0"/>
                <a:ea typeface="Calibri" panose="020F0502020204030204" pitchFamily="34" charset="0"/>
                <a:cs typeface="Calibri" panose="020F0502020204030204" pitchFamily="34" charset="0"/>
              </a:rPr>
              <a:t>The course aims to:</a:t>
            </a:r>
          </a:p>
          <a:p>
            <a:pPr marL="457200" lvl="0" indent="-276225" algn="just">
              <a:lnSpc>
                <a:spcPct val="150000"/>
              </a:lnSpc>
              <a:buFont typeface="+mj-lt"/>
              <a:buAutoNum type="arabicParenR"/>
            </a:pPr>
            <a:r>
              <a:rPr lang="en-US" sz="1600" b="1" dirty="0" smtClean="0">
                <a:latin typeface="Calibri" panose="020F0502020204030204" pitchFamily="34" charset="0"/>
                <a:ea typeface="Calibri" panose="020F0502020204030204" pitchFamily="34" charset="0"/>
                <a:cs typeface="Calibri" panose="020F0502020204030204" pitchFamily="34" charset="0"/>
              </a:rPr>
              <a:t>To </a:t>
            </a:r>
            <a:r>
              <a:rPr lang="en-US" sz="1600" b="1" dirty="0">
                <a:latin typeface="Calibri" panose="020F0502020204030204" pitchFamily="34" charset="0"/>
                <a:ea typeface="Calibri" panose="020F0502020204030204" pitchFamily="34" charset="0"/>
                <a:cs typeface="Calibri" panose="020F0502020204030204" pitchFamily="34" charset="0"/>
              </a:rPr>
              <a:t>develop an architecture and components of expert systems and distinguish them from conventional programming approaches.	</a:t>
            </a:r>
          </a:p>
          <a:p>
            <a:pPr marL="457200" lvl="0" indent="-276225" algn="just">
              <a:lnSpc>
                <a:spcPct val="150000"/>
              </a:lnSpc>
              <a:buFont typeface="+mj-lt"/>
              <a:buAutoNum type="arabicParenR"/>
            </a:pPr>
            <a:r>
              <a:rPr lang="en-US" sz="1600" b="1" dirty="0" smtClean="0">
                <a:latin typeface="Calibri" panose="020F0502020204030204" pitchFamily="34" charset="0"/>
                <a:ea typeface="Calibri" panose="020F0502020204030204" pitchFamily="34" charset="0"/>
                <a:cs typeface="Calibri" panose="020F0502020204030204" pitchFamily="34" charset="0"/>
              </a:rPr>
              <a:t>To </a:t>
            </a:r>
            <a:r>
              <a:rPr lang="en-US" sz="1600" b="1" dirty="0">
                <a:latin typeface="Calibri" panose="020F0502020204030204" pitchFamily="34" charset="0"/>
                <a:ea typeface="Calibri" panose="020F0502020204030204" pitchFamily="34" charset="0"/>
                <a:cs typeface="Calibri" panose="020F0502020204030204" pitchFamily="34" charset="0"/>
              </a:rPr>
              <a:t>apply knowledge representation and knowledge acquisition techniques for designing intelligent and rule-based systems.	</a:t>
            </a:r>
          </a:p>
          <a:p>
            <a:pPr marL="457200" lvl="0" indent="-276225" algn="just">
              <a:lnSpc>
                <a:spcPct val="150000"/>
              </a:lnSpc>
              <a:buFont typeface="+mj-lt"/>
              <a:buAutoNum type="arabicParenR"/>
            </a:pPr>
            <a:r>
              <a:rPr lang="en-US" sz="1600" b="1" dirty="0" smtClean="0">
                <a:latin typeface="Calibri" panose="020F0502020204030204" pitchFamily="34" charset="0"/>
                <a:ea typeface="Calibri" panose="020F0502020204030204" pitchFamily="34" charset="0"/>
                <a:cs typeface="Calibri" panose="020F0502020204030204" pitchFamily="34" charset="0"/>
              </a:rPr>
              <a:t>To </a:t>
            </a:r>
            <a:r>
              <a:rPr lang="en-US" sz="1600" b="1" dirty="0">
                <a:latin typeface="Calibri" panose="020F0502020204030204" pitchFamily="34" charset="0"/>
                <a:ea typeface="Calibri" panose="020F0502020204030204" pitchFamily="34" charset="0"/>
                <a:cs typeface="Calibri" panose="020F0502020204030204" pitchFamily="34" charset="0"/>
              </a:rPr>
              <a:t>explain inference mechanisms and explanation systems used in expert systems for effective decision making.	</a:t>
            </a:r>
          </a:p>
          <a:p>
            <a:pPr marL="457200" lvl="0" indent="-276225" algn="just">
              <a:lnSpc>
                <a:spcPct val="150000"/>
              </a:lnSpc>
              <a:buFont typeface="+mj-lt"/>
              <a:buAutoNum type="arabicParenR"/>
            </a:pPr>
            <a:r>
              <a:rPr lang="en-US" sz="1600" b="1" dirty="0" smtClean="0">
                <a:latin typeface="Calibri" panose="020F0502020204030204" pitchFamily="34" charset="0"/>
                <a:ea typeface="Calibri" panose="020F0502020204030204" pitchFamily="34" charset="0"/>
                <a:cs typeface="Calibri" panose="020F0502020204030204" pitchFamily="34" charset="0"/>
              </a:rPr>
              <a:t>To </a:t>
            </a:r>
            <a:r>
              <a:rPr lang="en-US" sz="1600" b="1" dirty="0">
                <a:latin typeface="Calibri" panose="020F0502020204030204" pitchFamily="34" charset="0"/>
                <a:ea typeface="Calibri" panose="020F0502020204030204" pitchFamily="34" charset="0"/>
                <a:cs typeface="Calibri" panose="020F0502020204030204" pitchFamily="34" charset="0"/>
              </a:rPr>
              <a:t>understand AI planning approaches, including classical, hierarchical, and multi-agent planning for real-world problem solving.	</a:t>
            </a:r>
          </a:p>
          <a:p>
            <a:pPr marL="457200" lvl="0" indent="-276225" algn="just">
              <a:lnSpc>
                <a:spcPct val="150000"/>
              </a:lnSpc>
              <a:buFont typeface="+mj-lt"/>
              <a:buAutoNum type="arabicParenR"/>
            </a:pPr>
            <a:r>
              <a:rPr lang="en-US" sz="1600" b="1" dirty="0" smtClean="0">
                <a:latin typeface="Calibri" panose="020F0502020204030204" pitchFamily="34" charset="0"/>
                <a:ea typeface="Calibri" panose="020F0502020204030204" pitchFamily="34" charset="0"/>
                <a:cs typeface="Calibri" panose="020F0502020204030204" pitchFamily="34" charset="0"/>
              </a:rPr>
              <a:t>To </a:t>
            </a:r>
            <a:r>
              <a:rPr lang="en-US" sz="1600" b="1" dirty="0">
                <a:latin typeface="Calibri" panose="020F0502020204030204" pitchFamily="34" charset="0"/>
                <a:ea typeface="Calibri" panose="020F0502020204030204" pitchFamily="34" charset="0"/>
                <a:cs typeface="Calibri" panose="020F0502020204030204" pitchFamily="34" charset="0"/>
              </a:rPr>
              <a:t>explore AI applications in robotics and computer vision, including path planning, obstacle avoidance, object detection, and SLAM using </a:t>
            </a:r>
            <a:r>
              <a:rPr lang="en-US" sz="1600" b="1" dirty="0" err="1">
                <a:latin typeface="Calibri" panose="020F0502020204030204" pitchFamily="34" charset="0"/>
                <a:ea typeface="Calibri" panose="020F0502020204030204" pitchFamily="34" charset="0"/>
                <a:cs typeface="Calibri" panose="020F0502020204030204" pitchFamily="34" charset="0"/>
              </a:rPr>
              <a:t>OpenCV</a:t>
            </a:r>
            <a:r>
              <a:rPr lang="en-US" sz="1600" b="1"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397580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E06EC5-66DC-9785-D88B-A6EA386137A7}"/>
              </a:ext>
            </a:extLst>
          </p:cNvPr>
          <p:cNvSpPr>
            <a:spLocks noGrp="1"/>
          </p:cNvSpPr>
          <p:nvPr>
            <p:ph type="sldNum" sz="quarter" idx="12"/>
          </p:nvPr>
        </p:nvSpPr>
        <p:spPr/>
        <p:txBody>
          <a:bodyPr/>
          <a:lstStyle/>
          <a:p>
            <a:fld id="{BDCDBBEF-AA6C-4BA6-85B2-A17D7F280E38}" type="slidenum">
              <a:rPr lang="en-US" smtClean="0"/>
              <a:pPr/>
              <a:t>20</a:t>
            </a:fld>
            <a:endParaRPr lang="en-US" dirty="0"/>
          </a:p>
        </p:txBody>
      </p:sp>
      <p:pic>
        <p:nvPicPr>
          <p:cNvPr id="41986" name="Picture 2" descr="History of Artificial Intelligence">
            <a:extLst>
              <a:ext uri="{FF2B5EF4-FFF2-40B4-BE49-F238E27FC236}">
                <a16:creationId xmlns:a16="http://schemas.microsoft.com/office/drawing/2014/main" id="{4F454F8C-FCE9-0671-88BC-8BFB47FB76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5170" y="450306"/>
            <a:ext cx="7571132" cy="43556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2919" y="0"/>
            <a:ext cx="710590" cy="1169036"/>
          </a:xfrm>
          <a:prstGeom prst="rect">
            <a:avLst/>
          </a:prstGeom>
        </p:spPr>
      </p:pic>
    </p:spTree>
    <p:extLst>
      <p:ext uri="{BB962C8B-B14F-4D97-AF65-F5344CB8AC3E}">
        <p14:creationId xmlns:p14="http://schemas.microsoft.com/office/powerpoint/2010/main" val="26694546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134909B9-6679-B88A-741C-4D6D5F86F145}"/>
            </a:ext>
          </a:extLst>
        </p:cNvPr>
        <p:cNvGrpSpPr/>
        <p:nvPr/>
      </p:nvGrpSpPr>
      <p:grpSpPr>
        <a:xfrm>
          <a:off x="0" y="0"/>
          <a:ext cx="0" cy="0"/>
          <a:chOff x="0" y="0"/>
          <a:chExt cx="0" cy="0"/>
        </a:xfrm>
      </p:grpSpPr>
      <p:sp>
        <p:nvSpPr>
          <p:cNvPr id="5" name="Rectangle 4"/>
          <p:cNvSpPr/>
          <p:nvPr/>
        </p:nvSpPr>
        <p:spPr>
          <a:xfrm>
            <a:off x="871869" y="326064"/>
            <a:ext cx="6904075" cy="2554545"/>
          </a:xfrm>
          <a:prstGeom prst="rect">
            <a:avLst/>
          </a:prstGeom>
        </p:spPr>
        <p:txBody>
          <a:bodyPr wrap="square">
            <a:spAutoFit/>
          </a:bodyPr>
          <a:lstStyle/>
          <a:p>
            <a:pPr>
              <a:lnSpc>
                <a:spcPct val="200000"/>
              </a:lnSpc>
            </a:pPr>
            <a:r>
              <a:rPr lang="en-US" sz="2000" b="1" dirty="0">
                <a:solidFill>
                  <a:schemeClr val="bg2"/>
                </a:solidFill>
                <a:latin typeface="Calibri" panose="020F0502020204030204" pitchFamily="34" charset="0"/>
                <a:ea typeface="Calibri" panose="020F0502020204030204" pitchFamily="34" charset="0"/>
                <a:cs typeface="Calibri" panose="020F0502020204030204" pitchFamily="34" charset="0"/>
              </a:rPr>
              <a:t>Timeline Highlights:</a:t>
            </a:r>
          </a:p>
          <a:p>
            <a:pPr>
              <a:lnSpc>
                <a:spcPct val="200000"/>
              </a:lnSpc>
            </a:pPr>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1950: Alan Turing’s question – "Can machines think?"</a:t>
            </a:r>
          </a:p>
          <a:p>
            <a:pPr>
              <a:lnSpc>
                <a:spcPct val="200000"/>
              </a:lnSpc>
            </a:pPr>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1956: Dartmouth Conference — AI as a field was born</a:t>
            </a:r>
          </a:p>
          <a:p>
            <a:pPr>
              <a:lnSpc>
                <a:spcPct val="200000"/>
              </a:lnSpc>
            </a:pPr>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1980s–Today: Expert systems, ML, deep learning, robotics</a:t>
            </a:r>
          </a:p>
        </p:txBody>
      </p:sp>
    </p:spTree>
    <p:extLst>
      <p:ext uri="{BB962C8B-B14F-4D97-AF65-F5344CB8AC3E}">
        <p14:creationId xmlns:p14="http://schemas.microsoft.com/office/powerpoint/2010/main" val="16482786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p:cTn id="15"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p:cTn id="23"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52CA1FCE-070C-29ED-A238-95D108B338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785F0-C9D0-302C-9B8D-C3ACCEBEC327}"/>
              </a:ext>
            </a:extLst>
          </p:cNvPr>
          <p:cNvSpPr txBox="1">
            <a:spLocks/>
          </p:cNvSpPr>
          <p:nvPr/>
        </p:nvSpPr>
        <p:spPr>
          <a:xfrm>
            <a:off x="942753" y="65313"/>
            <a:ext cx="8150447"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dirty="0">
                <a:latin typeface="Calibri" panose="020F0502020204030204" pitchFamily="34" charset="0"/>
                <a:ea typeface="Calibri" panose="020F0502020204030204" pitchFamily="34" charset="0"/>
                <a:cs typeface="Calibri" panose="020F0502020204030204" pitchFamily="34" charset="0"/>
              </a:rPr>
              <a:t>Intelligent Agents – Definition</a:t>
            </a:r>
            <a:endParaRPr lang="en-US"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8ED2B9D-8ADF-96CD-D3F1-829CC5EC0694}"/>
              </a:ext>
            </a:extLst>
          </p:cNvPr>
          <p:cNvSpPr/>
          <p:nvPr/>
        </p:nvSpPr>
        <p:spPr>
          <a:xfrm>
            <a:off x="353238" y="1240583"/>
            <a:ext cx="8639575" cy="2400657"/>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2000" b="1" dirty="0">
                <a:latin typeface="Calibri" panose="020F0502020204030204" pitchFamily="34" charset="0"/>
                <a:ea typeface="Calibri" panose="020F0502020204030204" pitchFamily="34" charset="0"/>
                <a:cs typeface="Calibri" panose="020F0502020204030204" pitchFamily="34" charset="0"/>
              </a:rPr>
              <a:t>An agent is an entity that perceives its environment and acts upon it.</a:t>
            </a:r>
          </a:p>
          <a:p>
            <a:pPr marL="342900" lvl="0" indent="-342900" algn="just">
              <a:lnSpc>
                <a:spcPct val="150000"/>
              </a:lnSpc>
              <a:buFontTx/>
              <a:buChar char="-"/>
            </a:pPr>
            <a:r>
              <a:rPr lang="en-US" sz="2000" b="1" dirty="0" smtClean="0">
                <a:latin typeface="Calibri" panose="020F0502020204030204" pitchFamily="34" charset="0"/>
                <a:ea typeface="Calibri" panose="020F0502020204030204" pitchFamily="34" charset="0"/>
                <a:cs typeface="Calibri" panose="020F0502020204030204" pitchFamily="34" charset="0"/>
              </a:rPr>
              <a:t>Example</a:t>
            </a:r>
            <a:r>
              <a:rPr lang="en-US" sz="2000" b="1" dirty="0">
                <a:latin typeface="Calibri" panose="020F0502020204030204" pitchFamily="34" charset="0"/>
                <a:ea typeface="Calibri" panose="020F0502020204030204" pitchFamily="34" charset="0"/>
                <a:cs typeface="Calibri" panose="020F0502020204030204" pitchFamily="34" charset="0"/>
              </a:rPr>
              <a:t>: Robot, software </a:t>
            </a:r>
            <a:r>
              <a:rPr lang="en-US" sz="2000" b="1" dirty="0" smtClean="0">
                <a:latin typeface="Calibri" panose="020F0502020204030204" pitchFamily="34" charset="0"/>
                <a:ea typeface="Calibri" panose="020F0502020204030204" pitchFamily="34" charset="0"/>
                <a:cs typeface="Calibri" panose="020F0502020204030204" pitchFamily="34" charset="0"/>
              </a:rPr>
              <a:t>bot</a:t>
            </a:r>
          </a:p>
          <a:p>
            <a:pPr lvl="0" algn="just">
              <a:lnSpc>
                <a:spcPct val="150000"/>
              </a:lnSpc>
            </a:pPr>
            <a:r>
              <a:rPr lang="en-US" sz="2000" dirty="0" smtClean="0">
                <a:latin typeface="Calibri" panose="020F0502020204030204" pitchFamily="34" charset="0"/>
                <a:ea typeface="Calibri" panose="020F0502020204030204" pitchFamily="34" charset="0"/>
                <a:cs typeface="Calibri" panose="020F0502020204030204" pitchFamily="34" charset="0"/>
              </a:rPr>
              <a:t>An </a:t>
            </a:r>
            <a:r>
              <a:rPr lang="en-US" sz="2000" dirty="0">
                <a:latin typeface="Calibri" panose="020F0502020204030204" pitchFamily="34" charset="0"/>
                <a:ea typeface="Calibri" panose="020F0502020204030204" pitchFamily="34" charset="0"/>
                <a:cs typeface="Calibri" panose="020F0502020204030204" pitchFamily="34" charset="0"/>
              </a:rPr>
              <a:t>AI agent is a software program that </a:t>
            </a:r>
            <a:r>
              <a:rPr lang="en-US" sz="2000" b="1" dirty="0">
                <a:latin typeface="Calibri" panose="020F0502020204030204" pitchFamily="34" charset="0"/>
                <a:ea typeface="Calibri" panose="020F0502020204030204" pitchFamily="34" charset="0"/>
                <a:cs typeface="Calibri" panose="020F0502020204030204" pitchFamily="34" charset="0"/>
              </a:rPr>
              <a:t>perceives its environment</a:t>
            </a:r>
            <a:r>
              <a:rPr lang="en-US" sz="2000" dirty="0">
                <a:latin typeface="Calibri" panose="020F0502020204030204" pitchFamily="34" charset="0"/>
                <a:ea typeface="Calibri" panose="020F0502020204030204" pitchFamily="34" charset="0"/>
                <a:cs typeface="Calibri" panose="020F0502020204030204" pitchFamily="34" charset="0"/>
              </a:rPr>
              <a:t>, takes </a:t>
            </a:r>
            <a:r>
              <a:rPr lang="en-US" sz="2000" b="1" dirty="0">
                <a:latin typeface="Calibri" panose="020F0502020204030204" pitchFamily="34" charset="0"/>
                <a:ea typeface="Calibri" panose="020F0502020204030204" pitchFamily="34" charset="0"/>
                <a:cs typeface="Calibri" panose="020F0502020204030204" pitchFamily="34" charset="0"/>
              </a:rPr>
              <a:t>autonomous actions </a:t>
            </a:r>
            <a:r>
              <a:rPr lang="en-US" sz="2000" dirty="0">
                <a:latin typeface="Calibri" panose="020F0502020204030204" pitchFamily="34" charset="0"/>
                <a:ea typeface="Calibri" panose="020F0502020204030204" pitchFamily="34" charset="0"/>
                <a:cs typeface="Calibri" panose="020F0502020204030204" pitchFamily="34" charset="0"/>
              </a:rPr>
              <a:t>to achieve goals, and can improve its </a:t>
            </a:r>
            <a:r>
              <a:rPr lang="en-US" sz="2000" b="1" dirty="0">
                <a:latin typeface="Calibri" panose="020F0502020204030204" pitchFamily="34" charset="0"/>
                <a:ea typeface="Calibri" panose="020F0502020204030204" pitchFamily="34" charset="0"/>
                <a:cs typeface="Calibri" panose="020F0502020204030204" pitchFamily="34" charset="0"/>
              </a:rPr>
              <a:t>performance over time.</a:t>
            </a:r>
            <a:r>
              <a:rPr lang="en-US" sz="2000" dirty="0">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450525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80">
                                          <p:stCondLst>
                                            <p:cond delay="0"/>
                                          </p:stCondLst>
                                        </p:cTn>
                                        <p:tgtEl>
                                          <p:spTgt spid="3">
                                            <p:txEl>
                                              <p:pRg st="2" end="2"/>
                                            </p:txEl>
                                          </p:spTgt>
                                        </p:tgtEl>
                                      </p:cBhvr>
                                    </p:animEffect>
                                    <p:anim calcmode="lin" valueType="num">
                                      <p:cBhvr>
                                        <p:cTn id="1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2" end="2"/>
                                            </p:txEl>
                                          </p:spTgt>
                                        </p:tgtEl>
                                      </p:cBhvr>
                                      <p:to x="100000" y="60000"/>
                                    </p:animScale>
                                    <p:animScale>
                                      <p:cBhvr>
                                        <p:cTn id="20" dur="166" decel="50000">
                                          <p:stCondLst>
                                            <p:cond delay="676"/>
                                          </p:stCondLst>
                                        </p:cTn>
                                        <p:tgtEl>
                                          <p:spTgt spid="3">
                                            <p:txEl>
                                              <p:pRg st="2" end="2"/>
                                            </p:txEl>
                                          </p:spTgt>
                                        </p:tgtEl>
                                      </p:cBhvr>
                                      <p:to x="100000" y="100000"/>
                                    </p:animScale>
                                    <p:animScale>
                                      <p:cBhvr>
                                        <p:cTn id="21" dur="26">
                                          <p:stCondLst>
                                            <p:cond delay="1312"/>
                                          </p:stCondLst>
                                        </p:cTn>
                                        <p:tgtEl>
                                          <p:spTgt spid="3">
                                            <p:txEl>
                                              <p:pRg st="2" end="2"/>
                                            </p:txEl>
                                          </p:spTgt>
                                        </p:tgtEl>
                                      </p:cBhvr>
                                      <p:to x="100000" y="80000"/>
                                    </p:animScale>
                                    <p:animScale>
                                      <p:cBhvr>
                                        <p:cTn id="22" dur="166" decel="50000">
                                          <p:stCondLst>
                                            <p:cond delay="1338"/>
                                          </p:stCondLst>
                                        </p:cTn>
                                        <p:tgtEl>
                                          <p:spTgt spid="3">
                                            <p:txEl>
                                              <p:pRg st="2" end="2"/>
                                            </p:txEl>
                                          </p:spTgt>
                                        </p:tgtEl>
                                      </p:cBhvr>
                                      <p:to x="100000" y="100000"/>
                                    </p:animScale>
                                    <p:animScale>
                                      <p:cBhvr>
                                        <p:cTn id="23" dur="26">
                                          <p:stCondLst>
                                            <p:cond delay="1642"/>
                                          </p:stCondLst>
                                        </p:cTn>
                                        <p:tgtEl>
                                          <p:spTgt spid="3">
                                            <p:txEl>
                                              <p:pRg st="2" end="2"/>
                                            </p:txEl>
                                          </p:spTgt>
                                        </p:tgtEl>
                                      </p:cBhvr>
                                      <p:to x="100000" y="90000"/>
                                    </p:animScale>
                                    <p:animScale>
                                      <p:cBhvr>
                                        <p:cTn id="24" dur="166" decel="50000">
                                          <p:stCondLst>
                                            <p:cond delay="1668"/>
                                          </p:stCondLst>
                                        </p:cTn>
                                        <p:tgtEl>
                                          <p:spTgt spid="3">
                                            <p:txEl>
                                              <p:pRg st="2" end="2"/>
                                            </p:txEl>
                                          </p:spTgt>
                                        </p:tgtEl>
                                      </p:cBhvr>
                                      <p:to x="100000" y="100000"/>
                                    </p:animScale>
                                    <p:animScale>
                                      <p:cBhvr>
                                        <p:cTn id="25" dur="26">
                                          <p:stCondLst>
                                            <p:cond delay="1808"/>
                                          </p:stCondLst>
                                        </p:cTn>
                                        <p:tgtEl>
                                          <p:spTgt spid="3">
                                            <p:txEl>
                                              <p:pRg st="2" end="2"/>
                                            </p:txEl>
                                          </p:spTgt>
                                        </p:tgtEl>
                                      </p:cBhvr>
                                      <p:to x="100000" y="95000"/>
                                    </p:animScale>
                                    <p:animScale>
                                      <p:cBhvr>
                                        <p:cTn id="26"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E13E-03D7-2E7A-2B12-0311D9112D1B}"/>
              </a:ext>
            </a:extLst>
          </p:cNvPr>
          <p:cNvSpPr>
            <a:spLocks noGrp="1"/>
          </p:cNvSpPr>
          <p:nvPr>
            <p:ph type="title"/>
          </p:nvPr>
        </p:nvSpPr>
        <p:spPr>
          <a:xfrm>
            <a:off x="1170958" y="273844"/>
            <a:ext cx="7183333" cy="633299"/>
          </a:xfrm>
        </p:spPr>
        <p:txBody>
          <a:bodyPr/>
          <a:lstStyle/>
          <a:p>
            <a:r>
              <a:rPr lang="en-US" sz="4000" b="1" dirty="0" smtClean="0">
                <a:latin typeface="Calibri" panose="020F0502020204030204" pitchFamily="34" charset="0"/>
                <a:ea typeface="Calibri" panose="020F0502020204030204" pitchFamily="34" charset="0"/>
                <a:cs typeface="Calibri" panose="020F0502020204030204" pitchFamily="34" charset="0"/>
              </a:rPr>
              <a:t>Intelligent Agent</a:t>
            </a:r>
            <a:r>
              <a:rPr lang="en-US" sz="2000" b="1" dirty="0"/>
              <a:t/>
            </a:r>
            <a:br>
              <a:rPr lang="en-US" sz="2000" b="1" dirty="0"/>
            </a:br>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A7CB043-8501-7E60-2468-CF97320D8CD1}"/>
              </a:ext>
            </a:extLst>
          </p:cNvPr>
          <p:cNvSpPr>
            <a:spLocks noGrp="1"/>
          </p:cNvSpPr>
          <p:nvPr>
            <p:ph type="sldNum" sz="quarter" idx="12"/>
          </p:nvPr>
        </p:nvSpPr>
        <p:spPr/>
        <p:txBody>
          <a:bodyPr/>
          <a:lstStyle/>
          <a:p>
            <a:fld id="{BDCDBBEF-AA6C-4BA6-85B2-A17D7F280E38}" type="slidenum">
              <a:rPr lang="en-US" smtClean="0"/>
              <a:pPr/>
              <a:t>23</a:t>
            </a:fld>
            <a:endParaRPr lang="en-US"/>
          </a:p>
        </p:txBody>
      </p:sp>
      <p:pic>
        <p:nvPicPr>
          <p:cNvPr id="6" name="Picture 5"/>
          <p:cNvPicPr>
            <a:picLocks noChangeAspect="1"/>
          </p:cNvPicPr>
          <p:nvPr/>
        </p:nvPicPr>
        <p:blipFill>
          <a:blip r:embed="rId2"/>
          <a:stretch>
            <a:fillRect/>
          </a:stretch>
        </p:blipFill>
        <p:spPr>
          <a:xfrm>
            <a:off x="2919" y="0"/>
            <a:ext cx="708721" cy="1165961"/>
          </a:xfrm>
          <a:prstGeom prst="rect">
            <a:avLst/>
          </a:prstGeom>
        </p:spPr>
      </p:pic>
      <p:sp>
        <p:nvSpPr>
          <p:cNvPr id="3" name="Content Placeholder 2"/>
          <p:cNvSpPr>
            <a:spLocks noGrp="1"/>
          </p:cNvSpPr>
          <p:nvPr>
            <p:ph idx="1"/>
          </p:nvPr>
        </p:nvSpPr>
        <p:spPr/>
        <p:txBody>
          <a:bodyPr>
            <a:normAutofit/>
          </a:bodyPr>
          <a:lstStyle/>
          <a:p>
            <a:r>
              <a:rPr lang="en-US" sz="2000" b="1" dirty="0">
                <a:solidFill>
                  <a:schemeClr val="bg2"/>
                </a:solidFill>
                <a:latin typeface="Calibri" panose="020F0502020204030204" pitchFamily="34" charset="0"/>
                <a:ea typeface="Calibri" panose="020F0502020204030204" pitchFamily="34" charset="0"/>
                <a:cs typeface="Calibri" panose="020F0502020204030204" pitchFamily="34" charset="0"/>
              </a:rPr>
              <a:t>Definition:</a:t>
            </a:r>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 An intelligent agent is an entity that perceives its environment through sensors and acts upon that environment using actuators in a rational manner.</a:t>
            </a:r>
          </a:p>
          <a:p>
            <a:r>
              <a:rPr lang="en-US" sz="2000" b="1" dirty="0">
                <a:solidFill>
                  <a:schemeClr val="bg2"/>
                </a:solidFill>
                <a:latin typeface="Calibri" panose="020F0502020204030204" pitchFamily="34" charset="0"/>
                <a:ea typeface="Calibri" panose="020F0502020204030204" pitchFamily="34" charset="0"/>
                <a:cs typeface="Calibri" panose="020F0502020204030204" pitchFamily="34" charset="0"/>
              </a:rPr>
              <a:t>Key Characteristics:</a:t>
            </a:r>
            <a:endPar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lvl="1"/>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Autonomy</a:t>
            </a:r>
          </a:p>
          <a:p>
            <a:pPr lvl="1"/>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Reactivity</a:t>
            </a:r>
          </a:p>
          <a:p>
            <a:pPr lvl="1"/>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Pro-activeness</a:t>
            </a:r>
          </a:p>
          <a:p>
            <a:pPr lvl="1"/>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Social ability</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43205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p:cTn id="4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anim calcmode="lin" valueType="num">
                                      <p:cBhvr>
                                        <p:cTn id="5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4" dur="1000"/>
                                        <p:tgtEl>
                                          <p:spTgt spid="3">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 calcmode="lin" valueType="num">
                                      <p:cBhvr>
                                        <p:cTn id="5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 calcmode="lin" valueType="num">
                                      <p:cBhvr>
                                        <p:cTn id="6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7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B3123198-ED43-1A13-B9BC-3D59B2BE9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44881-0339-266C-5A37-8DFC1EEB8AEF}"/>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What AI agents do</a:t>
            </a:r>
          </a:p>
        </p:txBody>
      </p:sp>
      <p:sp>
        <p:nvSpPr>
          <p:cNvPr id="3" name="Rectangle 2">
            <a:extLst>
              <a:ext uri="{FF2B5EF4-FFF2-40B4-BE49-F238E27FC236}">
                <a16:creationId xmlns:a16="http://schemas.microsoft.com/office/drawing/2014/main" id="{B837915C-D449-43F8-1DE6-ED0738428D8E}"/>
              </a:ext>
            </a:extLst>
          </p:cNvPr>
          <p:cNvSpPr/>
          <p:nvPr/>
        </p:nvSpPr>
        <p:spPr>
          <a:xfrm>
            <a:off x="36285" y="790360"/>
            <a:ext cx="8606464" cy="4247317"/>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Perceive the environment: </a:t>
            </a:r>
            <a:r>
              <a:rPr lang="en-US" sz="1800" dirty="0">
                <a:latin typeface="Calibri" panose="020F0502020204030204" pitchFamily="34" charset="0"/>
                <a:ea typeface="Calibri" panose="020F0502020204030204" pitchFamily="34" charset="0"/>
                <a:cs typeface="Calibri" panose="020F0502020204030204" pitchFamily="34" charset="0"/>
              </a:rPr>
              <a:t>They gather and process information from their surroundings, which can include text, voice, code, or sensor data.</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Reason and plan: </a:t>
            </a:r>
            <a:r>
              <a:rPr lang="en-US" sz="1800" dirty="0">
                <a:latin typeface="Calibri" panose="020F0502020204030204" pitchFamily="34" charset="0"/>
                <a:ea typeface="Calibri" panose="020F0502020204030204" pitchFamily="34" charset="0"/>
                <a:cs typeface="Calibri" panose="020F0502020204030204" pitchFamily="34" charset="0"/>
              </a:rPr>
              <a:t>They use this information to reason and make decisions, formulating plans to achieve specific goals.</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Take action: </a:t>
            </a:r>
            <a:r>
              <a:rPr lang="en-US" sz="1800" dirty="0">
                <a:latin typeface="Calibri" panose="020F0502020204030204" pitchFamily="34" charset="0"/>
                <a:ea typeface="Calibri" panose="020F0502020204030204" pitchFamily="34" charset="0"/>
                <a:cs typeface="Calibri" panose="020F0502020204030204" pitchFamily="34" charset="0"/>
              </a:rPr>
              <a:t>They can perform actions autonomously, such as making a call, running a query, or generating code.</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Adapt and learn: </a:t>
            </a:r>
            <a:r>
              <a:rPr lang="en-US" sz="1800" dirty="0">
                <a:latin typeface="Calibri" panose="020F0502020204030204" pitchFamily="34" charset="0"/>
                <a:ea typeface="Calibri" panose="020F0502020204030204" pitchFamily="34" charset="0"/>
                <a:cs typeface="Calibri" panose="020F0502020204030204" pitchFamily="34" charset="0"/>
              </a:rPr>
              <a:t>They learn from experience and feedback, adapting their behavior over time to improve their performance.</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Use tools: </a:t>
            </a:r>
            <a:r>
              <a:rPr lang="en-US" sz="1800" dirty="0">
                <a:latin typeface="Calibri" panose="020F0502020204030204" pitchFamily="34" charset="0"/>
                <a:ea typeface="Calibri" panose="020F0502020204030204" pitchFamily="34" charset="0"/>
                <a:cs typeface="Calibri" panose="020F0502020204030204" pitchFamily="34" charset="0"/>
              </a:rPr>
              <a:t>They can use external tools and access systems like the internet, databases, or APIs to complete tasks that require up-to-date or specialized information.</a:t>
            </a:r>
          </a:p>
        </p:txBody>
      </p:sp>
    </p:spTree>
    <p:extLst>
      <p:ext uri="{BB962C8B-B14F-4D97-AF65-F5344CB8AC3E}">
        <p14:creationId xmlns:p14="http://schemas.microsoft.com/office/powerpoint/2010/main" val="28378929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367B93CA-9FED-1527-518A-01C18379C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9E8A41-D1E0-2500-4016-EA53C6C248CF}"/>
              </a:ext>
            </a:extLst>
          </p:cNvPr>
          <p:cNvSpPr txBox="1">
            <a:spLocks/>
          </p:cNvSpPr>
          <p:nvPr/>
        </p:nvSpPr>
        <p:spPr>
          <a:xfrm>
            <a:off x="1052286" y="65313"/>
            <a:ext cx="8040914"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Examples of AI agents</a:t>
            </a:r>
          </a:p>
        </p:txBody>
      </p:sp>
      <p:sp>
        <p:nvSpPr>
          <p:cNvPr id="3" name="Rectangle 2">
            <a:extLst>
              <a:ext uri="{FF2B5EF4-FFF2-40B4-BE49-F238E27FC236}">
                <a16:creationId xmlns:a16="http://schemas.microsoft.com/office/drawing/2014/main" id="{91623A40-D67C-CC1A-EFDA-02327D682578}"/>
              </a:ext>
            </a:extLst>
          </p:cNvPr>
          <p:cNvSpPr/>
          <p:nvPr/>
        </p:nvSpPr>
        <p:spPr>
          <a:xfrm>
            <a:off x="303619" y="850841"/>
            <a:ext cx="8639575" cy="4204356"/>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Virtual assistants: </a:t>
            </a:r>
            <a:r>
              <a:rPr lang="en-US" sz="1800" dirty="0">
                <a:latin typeface="Calibri" panose="020F0502020204030204" pitchFamily="34" charset="0"/>
                <a:ea typeface="Calibri" panose="020F0502020204030204" pitchFamily="34" charset="0"/>
                <a:cs typeface="Calibri" panose="020F0502020204030204" pitchFamily="34" charset="0"/>
              </a:rPr>
              <a:t>Like those on smartphones, which can answer questions, set reminders, and perform other tasks based on your requests.</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Customer support agents: </a:t>
            </a:r>
            <a:r>
              <a:rPr lang="en-US" sz="1800" dirty="0">
                <a:latin typeface="Calibri" panose="020F0502020204030204" pitchFamily="34" charset="0"/>
                <a:ea typeface="Calibri" panose="020F0502020204030204" pitchFamily="34" charset="0"/>
                <a:cs typeface="Calibri" panose="020F0502020204030204" pitchFamily="34" charset="0"/>
              </a:rPr>
              <a:t>An AI that can handle customer inquiries, look up information in internal documents, and provide solutions.</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Data agents: </a:t>
            </a:r>
            <a:r>
              <a:rPr lang="en-US" sz="1800" dirty="0">
                <a:latin typeface="Calibri" panose="020F0502020204030204" pitchFamily="34" charset="0"/>
                <a:ea typeface="Calibri" panose="020F0502020204030204" pitchFamily="34" charset="0"/>
                <a:cs typeface="Calibri" panose="020F0502020204030204" pitchFamily="34" charset="0"/>
              </a:rPr>
              <a:t>Systems that can interpret natural language instructions to automate data-related tasks, such as generating queries or identifying anomalies.</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Automated vacuum cleaners: </a:t>
            </a:r>
            <a:r>
              <a:rPr lang="en-US" sz="1800" dirty="0">
                <a:latin typeface="Calibri" panose="020F0502020204030204" pitchFamily="34" charset="0"/>
                <a:ea typeface="Calibri" panose="020F0502020204030204" pitchFamily="34" charset="0"/>
                <a:cs typeface="Calibri" panose="020F0502020204030204" pitchFamily="34" charset="0"/>
              </a:rPr>
              <a:t>A simple example that uses sensors to perceive its environment and act to clean efficiently.</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Software design agents: </a:t>
            </a:r>
            <a:r>
              <a:rPr lang="en-US" sz="1800" dirty="0">
                <a:latin typeface="Calibri" panose="020F0502020204030204" pitchFamily="34" charset="0"/>
                <a:ea typeface="Calibri" panose="020F0502020204030204" pitchFamily="34" charset="0"/>
                <a:cs typeface="Calibri" panose="020F0502020204030204" pitchFamily="34" charset="0"/>
              </a:rPr>
              <a:t>AI that can help with tasks like code generation, problem-solving, and IT automation.</a:t>
            </a:r>
          </a:p>
        </p:txBody>
      </p:sp>
    </p:spTree>
    <p:extLst>
      <p:ext uri="{BB962C8B-B14F-4D97-AF65-F5344CB8AC3E}">
        <p14:creationId xmlns:p14="http://schemas.microsoft.com/office/powerpoint/2010/main" val="3187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E13E-03D7-2E7A-2B12-0311D9112D1B}"/>
              </a:ext>
            </a:extLst>
          </p:cNvPr>
          <p:cNvSpPr>
            <a:spLocks noGrp="1"/>
          </p:cNvSpPr>
          <p:nvPr>
            <p:ph type="title"/>
          </p:nvPr>
        </p:nvSpPr>
        <p:spPr>
          <a:xfrm>
            <a:off x="856344" y="273844"/>
            <a:ext cx="7801428" cy="1155813"/>
          </a:xfrm>
        </p:spPr>
        <p:txBody>
          <a:bodyPr/>
          <a:lstStyle/>
          <a:p>
            <a:r>
              <a:rPr lang="en-US" sz="4000" b="1" dirty="0">
                <a:latin typeface="Calibri" panose="020F0502020204030204" pitchFamily="34" charset="0"/>
                <a:ea typeface="Calibri" panose="020F0502020204030204" pitchFamily="34" charset="0"/>
                <a:cs typeface="Calibri" panose="020F0502020204030204" pitchFamily="34" charset="0"/>
              </a:rPr>
              <a:t>Components of an Intelligent Agent</a:t>
            </a:r>
          </a:p>
        </p:txBody>
      </p:sp>
      <p:sp>
        <p:nvSpPr>
          <p:cNvPr id="5" name="Slide Number Placeholder 4">
            <a:extLst>
              <a:ext uri="{FF2B5EF4-FFF2-40B4-BE49-F238E27FC236}">
                <a16:creationId xmlns:a16="http://schemas.microsoft.com/office/drawing/2014/main" id="{AA7CB043-8501-7E60-2468-CF97320D8CD1}"/>
              </a:ext>
            </a:extLst>
          </p:cNvPr>
          <p:cNvSpPr>
            <a:spLocks noGrp="1"/>
          </p:cNvSpPr>
          <p:nvPr>
            <p:ph type="sldNum" sz="quarter" idx="12"/>
          </p:nvPr>
        </p:nvSpPr>
        <p:spPr/>
        <p:txBody>
          <a:bodyPr/>
          <a:lstStyle/>
          <a:p>
            <a:fld id="{BDCDBBEF-AA6C-4BA6-85B2-A17D7F280E38}" type="slidenum">
              <a:rPr lang="en-US" smtClean="0"/>
              <a:pPr/>
              <a:t>26</a:t>
            </a:fld>
            <a:endParaRPr lang="en-US"/>
          </a:p>
        </p:txBody>
      </p:sp>
      <p:pic>
        <p:nvPicPr>
          <p:cNvPr id="6" name="Picture 5"/>
          <p:cNvPicPr>
            <a:picLocks noChangeAspect="1"/>
          </p:cNvPicPr>
          <p:nvPr/>
        </p:nvPicPr>
        <p:blipFill>
          <a:blip r:embed="rId2"/>
          <a:stretch>
            <a:fillRect/>
          </a:stretch>
        </p:blipFill>
        <p:spPr>
          <a:xfrm>
            <a:off x="2920" y="0"/>
            <a:ext cx="628452" cy="1033905"/>
          </a:xfrm>
          <a:prstGeom prst="rect">
            <a:avLst/>
          </a:prstGeom>
        </p:spPr>
      </p:pic>
      <p:sp>
        <p:nvSpPr>
          <p:cNvPr id="9" name="Rectangle 8"/>
          <p:cNvSpPr/>
          <p:nvPr/>
        </p:nvSpPr>
        <p:spPr>
          <a:xfrm>
            <a:off x="529771" y="1429657"/>
            <a:ext cx="7714343" cy="3323987"/>
          </a:xfrm>
          <a:prstGeom prst="rect">
            <a:avLst/>
          </a:prstGeom>
        </p:spPr>
        <p:txBody>
          <a:bodyPr wrap="square">
            <a:spAutoFit/>
          </a:bodyPr>
          <a:lstStyle/>
          <a:p>
            <a:pPr>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Sensors:</a:t>
            </a:r>
            <a:r>
              <a:rPr lang="en-US" sz="2000" dirty="0">
                <a:latin typeface="Calibri" panose="020F0502020204030204" pitchFamily="34" charset="0"/>
                <a:ea typeface="Calibri" panose="020F0502020204030204" pitchFamily="34" charset="0"/>
                <a:cs typeface="Calibri" panose="020F0502020204030204" pitchFamily="34" charset="0"/>
              </a:rPr>
              <a:t> To perceive the environment</a:t>
            </a:r>
          </a:p>
          <a:p>
            <a:pPr>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Actuators:</a:t>
            </a:r>
            <a:r>
              <a:rPr lang="en-US" sz="2000" dirty="0">
                <a:latin typeface="Calibri" panose="020F0502020204030204" pitchFamily="34" charset="0"/>
                <a:ea typeface="Calibri" panose="020F0502020204030204" pitchFamily="34" charset="0"/>
                <a:cs typeface="Calibri" panose="020F0502020204030204" pitchFamily="34" charset="0"/>
              </a:rPr>
              <a:t> To act in the environment</a:t>
            </a:r>
          </a:p>
          <a:p>
            <a:pPr>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Processor (Agent Function):</a:t>
            </a:r>
            <a:r>
              <a:rPr lang="en-US" sz="2000" dirty="0">
                <a:latin typeface="Calibri" panose="020F0502020204030204" pitchFamily="34" charset="0"/>
                <a:ea typeface="Calibri" panose="020F0502020204030204" pitchFamily="34" charset="0"/>
                <a:cs typeface="Calibri" panose="020F0502020204030204" pitchFamily="34" charset="0"/>
              </a:rPr>
              <a:t> Decides what action to take</a:t>
            </a:r>
          </a:p>
          <a:p>
            <a:pPr>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Example:</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Robotic Vacuum Cleaner</a:t>
            </a:r>
          </a:p>
          <a:p>
            <a:pPr marL="1143000" lvl="2" indent="-228600">
              <a:lnSpc>
                <a:spcPct val="15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Sensors: Infrared, Bump Sensors</a:t>
            </a:r>
          </a:p>
          <a:p>
            <a:pPr marL="1143000" lvl="2" indent="-228600">
              <a:lnSpc>
                <a:spcPct val="15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Actuators: Wheels, Suction Motor</a:t>
            </a:r>
          </a:p>
        </p:txBody>
      </p:sp>
    </p:spTree>
    <p:extLst>
      <p:ext uri="{BB962C8B-B14F-4D97-AF65-F5344CB8AC3E}">
        <p14:creationId xmlns:p14="http://schemas.microsoft.com/office/powerpoint/2010/main" val="12099405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E13E-03D7-2E7A-2B12-0311D9112D1B}"/>
              </a:ext>
            </a:extLst>
          </p:cNvPr>
          <p:cNvSpPr>
            <a:spLocks noGrp="1"/>
          </p:cNvSpPr>
          <p:nvPr>
            <p:ph type="title"/>
          </p:nvPr>
        </p:nvSpPr>
        <p:spPr>
          <a:xfrm>
            <a:off x="1170958" y="273844"/>
            <a:ext cx="7183333" cy="988899"/>
          </a:xfrm>
        </p:spPr>
        <p:txBody>
          <a:bodyPr/>
          <a:lstStyle/>
          <a:p>
            <a:pPr>
              <a:lnSpc>
                <a:spcPct val="150000"/>
              </a:lnSpc>
            </a:pPr>
            <a:r>
              <a:rPr lang="en-IN" sz="2000" b="1" dirty="0" smtClean="0"/>
              <a:t> </a:t>
            </a:r>
            <a:r>
              <a:rPr lang="en-IN" sz="4000" b="1" dirty="0" smtClean="0">
                <a:latin typeface="Calibri" panose="020F0502020204030204" pitchFamily="34" charset="0"/>
                <a:ea typeface="Calibri" panose="020F0502020204030204" pitchFamily="34" charset="0"/>
                <a:cs typeface="Calibri" panose="020F0502020204030204" pitchFamily="34" charset="0"/>
              </a:rPr>
              <a:t>Agent Structure </a:t>
            </a:r>
            <a:r>
              <a:rPr lang="en-IN" sz="4000" b="1" dirty="0">
                <a:latin typeface="Calibri" panose="020F0502020204030204" pitchFamily="34" charset="0"/>
                <a:ea typeface="Calibri" panose="020F0502020204030204" pitchFamily="34" charset="0"/>
                <a:cs typeface="Calibri" panose="020F0502020204030204" pitchFamily="34" charset="0"/>
              </a:rPr>
              <a:t/>
            </a:r>
            <a:br>
              <a:rPr lang="en-IN" sz="4000" b="1" dirty="0">
                <a:latin typeface="Calibri" panose="020F0502020204030204" pitchFamily="34" charset="0"/>
                <a:ea typeface="Calibri" panose="020F0502020204030204" pitchFamily="34" charset="0"/>
                <a:cs typeface="Calibri" panose="020F0502020204030204" pitchFamily="34" charset="0"/>
              </a:rPr>
            </a:br>
            <a:r>
              <a:rPr lang="en-IN" sz="4000" b="1" dirty="0" smtClean="0">
                <a:latin typeface="Calibri" panose="020F0502020204030204" pitchFamily="34" charset="0"/>
                <a:ea typeface="Calibri" panose="020F0502020204030204" pitchFamily="34" charset="0"/>
                <a:cs typeface="Calibri" panose="020F0502020204030204" pitchFamily="34" charset="0"/>
              </a:rPr>
              <a:t/>
            </a:r>
            <a:br>
              <a:rPr lang="en-IN" sz="4000" b="1" dirty="0" smtClean="0">
                <a:latin typeface="Calibri" panose="020F0502020204030204" pitchFamily="34" charset="0"/>
                <a:ea typeface="Calibri" panose="020F0502020204030204" pitchFamily="34" charset="0"/>
                <a:cs typeface="Calibri" panose="020F0502020204030204" pitchFamily="34" charset="0"/>
              </a:rPr>
            </a:br>
            <a:endParaRPr lang="en-US" sz="40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AA7CB043-8501-7E60-2468-CF97320D8CD1}"/>
              </a:ext>
            </a:extLst>
          </p:cNvPr>
          <p:cNvSpPr>
            <a:spLocks noGrp="1"/>
          </p:cNvSpPr>
          <p:nvPr>
            <p:ph type="sldNum" sz="quarter" idx="12"/>
          </p:nvPr>
        </p:nvSpPr>
        <p:spPr/>
        <p:txBody>
          <a:bodyPr/>
          <a:lstStyle/>
          <a:p>
            <a:fld id="{BDCDBBEF-AA6C-4BA6-85B2-A17D7F280E38}" type="slidenum">
              <a:rPr lang="en-US" smtClean="0"/>
              <a:pPr/>
              <a:t>27</a:t>
            </a:fld>
            <a:endParaRPr lang="en-US"/>
          </a:p>
        </p:txBody>
      </p:sp>
      <p:pic>
        <p:nvPicPr>
          <p:cNvPr id="6" name="Picture 5"/>
          <p:cNvPicPr>
            <a:picLocks noChangeAspect="1"/>
          </p:cNvPicPr>
          <p:nvPr/>
        </p:nvPicPr>
        <p:blipFill>
          <a:blip r:embed="rId2"/>
          <a:stretch>
            <a:fillRect/>
          </a:stretch>
        </p:blipFill>
        <p:spPr>
          <a:xfrm>
            <a:off x="2919" y="0"/>
            <a:ext cx="708721" cy="1165961"/>
          </a:xfrm>
          <a:prstGeom prst="rect">
            <a:avLst/>
          </a:prstGeom>
        </p:spPr>
      </p:pic>
      <p:sp>
        <p:nvSpPr>
          <p:cNvPr id="9" name="Rectangle 8"/>
          <p:cNvSpPr/>
          <p:nvPr/>
        </p:nvSpPr>
        <p:spPr>
          <a:xfrm>
            <a:off x="1060173" y="1165961"/>
            <a:ext cx="6341165" cy="456343"/>
          </a:xfrm>
          <a:prstGeom prst="rect">
            <a:avLst/>
          </a:prstGeom>
        </p:spPr>
        <p:txBody>
          <a:bodyPr wrap="square">
            <a:spAutoFit/>
          </a:bodyPr>
          <a:lstStyle/>
          <a:p>
            <a:pPr>
              <a:lnSpc>
                <a:spcPct val="200000"/>
              </a:lnSpc>
            </a:pPr>
            <a:endParaRPr lang="en-US" dirty="0"/>
          </a:p>
        </p:txBody>
      </p:sp>
      <p:pic>
        <p:nvPicPr>
          <p:cNvPr id="7" name="Picture 6"/>
          <p:cNvPicPr>
            <a:picLocks noChangeAspect="1"/>
          </p:cNvPicPr>
          <p:nvPr/>
        </p:nvPicPr>
        <p:blipFill>
          <a:blip r:embed="rId3"/>
          <a:stretch>
            <a:fillRect/>
          </a:stretch>
        </p:blipFill>
        <p:spPr>
          <a:xfrm>
            <a:off x="1437544" y="1375443"/>
            <a:ext cx="6247769" cy="3371969"/>
          </a:xfrm>
          <a:prstGeom prst="rect">
            <a:avLst/>
          </a:prstGeom>
        </p:spPr>
      </p:pic>
    </p:spTree>
    <p:extLst>
      <p:ext uri="{BB962C8B-B14F-4D97-AF65-F5344CB8AC3E}">
        <p14:creationId xmlns:p14="http://schemas.microsoft.com/office/powerpoint/2010/main" val="11499654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1C19CEA8-CA1A-A046-82B4-23C8ED7C9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E5D38-F616-D818-3CA4-B4CDE8E3F633}"/>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Agents &amp; Environment</a:t>
            </a:r>
          </a:p>
        </p:txBody>
      </p:sp>
      <p:sp>
        <p:nvSpPr>
          <p:cNvPr id="3" name="Rectangle 2">
            <a:extLst>
              <a:ext uri="{FF2B5EF4-FFF2-40B4-BE49-F238E27FC236}">
                <a16:creationId xmlns:a16="http://schemas.microsoft.com/office/drawing/2014/main" id="{0184CE7F-A37A-7EEC-FB16-EA29835B86F3}"/>
              </a:ext>
            </a:extLst>
          </p:cNvPr>
          <p:cNvSpPr/>
          <p:nvPr/>
        </p:nvSpPr>
        <p:spPr>
          <a:xfrm>
            <a:off x="750189" y="762005"/>
            <a:ext cx="4346351" cy="4247317"/>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1800" b="1" dirty="0" smtClean="0">
                <a:latin typeface="Calibri" panose="020F0502020204030204" pitchFamily="34" charset="0"/>
                <a:ea typeface="Calibri" panose="020F0502020204030204" pitchFamily="34" charset="0"/>
                <a:cs typeface="Calibri" panose="020F0502020204030204" pitchFamily="34" charset="0"/>
              </a:rPr>
              <a:t>Agents:</a:t>
            </a:r>
            <a:r>
              <a:rPr lang="en-US" sz="1800" dirty="0" smtClean="0">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operate in </a:t>
            </a:r>
            <a:r>
              <a:rPr lang="en-US" sz="1800" dirty="0" smtClean="0">
                <a:latin typeface="Calibri" panose="020F0502020204030204" pitchFamily="34" charset="0"/>
                <a:ea typeface="Calibri" panose="020F0502020204030204" pitchFamily="34" charset="0"/>
                <a:cs typeface="Calibri" panose="020F0502020204030204" pitchFamily="34" charset="0"/>
              </a:rPr>
              <a:t>environments ,The </a:t>
            </a:r>
            <a:r>
              <a:rPr lang="en-US" sz="1800" dirty="0">
                <a:latin typeface="Calibri" panose="020F0502020204030204" pitchFamily="34" charset="0"/>
                <a:ea typeface="Calibri" panose="020F0502020204030204" pitchFamily="34" charset="0"/>
                <a:cs typeface="Calibri" panose="020F0502020204030204" pitchFamily="34" charset="0"/>
              </a:rPr>
              <a:t>agent is said to be the learner or a decision-maker who is capable of interacting with their surroundings to achieve a specific </a:t>
            </a:r>
            <a:r>
              <a:rPr lang="en-US" sz="1800" dirty="0" smtClean="0">
                <a:latin typeface="Calibri" panose="020F0502020204030204" pitchFamily="34" charset="0"/>
                <a:ea typeface="Calibri" panose="020F0502020204030204" pitchFamily="34" charset="0"/>
                <a:cs typeface="Calibri" panose="020F0502020204030204" pitchFamily="34" charset="0"/>
              </a:rPr>
              <a:t>goal.</a:t>
            </a:r>
          </a:p>
          <a:p>
            <a:pPr marL="285750" lvl="0" indent="-285750" algn="just">
              <a:lnSpc>
                <a:spcPct val="150000"/>
              </a:lnSpc>
              <a:buFont typeface="Wingdings" panose="05000000000000000000" pitchFamily="2" charset="2"/>
              <a:buChar char="Ø"/>
            </a:pPr>
            <a:r>
              <a:rPr lang="en-US" sz="1800" b="1" dirty="0" smtClean="0">
                <a:latin typeface="Calibri" panose="020F0502020204030204" pitchFamily="34" charset="0"/>
                <a:ea typeface="Calibri" panose="020F0502020204030204" pitchFamily="34" charset="0"/>
                <a:cs typeface="Calibri" panose="020F0502020204030204" pitchFamily="34" charset="0"/>
              </a:rPr>
              <a:t>Environment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Everything external to the agent that the agent interacts with is called the environment. This includes all the conditions, contexts, and dynamics that the agent must respond to.</a:t>
            </a:r>
          </a:p>
        </p:txBody>
      </p:sp>
      <p:sp>
        <p:nvSpPr>
          <p:cNvPr id="5" name="Rectangle 4"/>
          <p:cNvSpPr/>
          <p:nvPr/>
        </p:nvSpPr>
        <p:spPr>
          <a:xfrm>
            <a:off x="5200017" y="935006"/>
            <a:ext cx="3409507" cy="376392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5200017" y="935006"/>
            <a:ext cx="3409507" cy="3670110"/>
          </a:xfrm>
          <a:prstGeom prst="rect">
            <a:avLst/>
          </a:prstGeom>
        </p:spPr>
      </p:pic>
    </p:spTree>
    <p:extLst>
      <p:ext uri="{BB962C8B-B14F-4D97-AF65-F5344CB8AC3E}">
        <p14:creationId xmlns:p14="http://schemas.microsoft.com/office/powerpoint/2010/main" val="33898657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84521" y="493215"/>
            <a:ext cx="7343553" cy="572700"/>
          </a:xfrm>
        </p:spPr>
        <p:txBody>
          <a:bodyPr/>
          <a:lstStyle/>
          <a:p>
            <a:r>
              <a:rPr lang="en-US" sz="4000" dirty="0" smtClean="0">
                <a:latin typeface="Calibri" panose="020F0502020204030204" pitchFamily="34" charset="0"/>
                <a:ea typeface="Calibri" panose="020F0502020204030204" pitchFamily="34" charset="0"/>
                <a:cs typeface="Calibri" panose="020F0502020204030204" pitchFamily="34" charset="0"/>
              </a:rPr>
              <a:t>Environment </a:t>
            </a:r>
            <a:endParaRPr lang="en-IN" sz="40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AA7CB043-8501-7E60-2468-CF97320D8CD1}"/>
              </a:ext>
            </a:extLst>
          </p:cNvPr>
          <p:cNvSpPr>
            <a:spLocks noGrp="1"/>
          </p:cNvSpPr>
          <p:nvPr>
            <p:ph type="sldNum" idx="10"/>
          </p:nvPr>
        </p:nvSpPr>
        <p:spPr/>
        <p:txBody>
          <a:bodyPr/>
          <a:lstStyle/>
          <a:p>
            <a:fld id="{BDCDBBEF-AA6C-4BA6-85B2-A17D7F280E38}" type="slidenum">
              <a:rPr lang="en-US" smtClean="0"/>
              <a:pPr/>
              <a:t>29</a:t>
            </a:fld>
            <a:endParaRPr lang="en-US"/>
          </a:p>
        </p:txBody>
      </p:sp>
      <p:pic>
        <p:nvPicPr>
          <p:cNvPr id="6" name="Picture 5"/>
          <p:cNvPicPr>
            <a:picLocks noChangeAspect="1"/>
          </p:cNvPicPr>
          <p:nvPr/>
        </p:nvPicPr>
        <p:blipFill>
          <a:blip r:embed="rId2"/>
          <a:stretch>
            <a:fillRect/>
          </a:stretch>
        </p:blipFill>
        <p:spPr>
          <a:xfrm>
            <a:off x="2919" y="1"/>
            <a:ext cx="599593" cy="986428"/>
          </a:xfrm>
          <a:prstGeom prst="rect">
            <a:avLst/>
          </a:prstGeom>
        </p:spPr>
      </p:pic>
      <p:sp>
        <p:nvSpPr>
          <p:cNvPr id="9" name="Rectangle 8"/>
          <p:cNvSpPr/>
          <p:nvPr/>
        </p:nvSpPr>
        <p:spPr>
          <a:xfrm>
            <a:off x="804991" y="1173049"/>
            <a:ext cx="7034749" cy="3699474"/>
          </a:xfrm>
          <a:prstGeom prst="rect">
            <a:avLst/>
          </a:prstGeom>
        </p:spPr>
        <p:txBody>
          <a:bodyPr wrap="square">
            <a:spAutoFit/>
          </a:bodyPr>
          <a:lstStyle/>
          <a:p>
            <a:pPr>
              <a:lnSpc>
                <a:spcPct val="200000"/>
              </a:lnSpc>
            </a:pPr>
            <a:r>
              <a:rPr lang="en-US" sz="2000" b="1" dirty="0">
                <a:latin typeface="Calibri" panose="020F0502020204030204" pitchFamily="34" charset="0"/>
                <a:ea typeface="Calibri" panose="020F0502020204030204" pitchFamily="34" charset="0"/>
                <a:cs typeface="Calibri" panose="020F0502020204030204" pitchFamily="34" charset="0"/>
              </a:rPr>
              <a:t>Definition:</a:t>
            </a:r>
            <a:r>
              <a:rPr lang="en-US" sz="2000" dirty="0">
                <a:latin typeface="Calibri" panose="020F0502020204030204" pitchFamily="34" charset="0"/>
                <a:ea typeface="Calibri" panose="020F0502020204030204" pitchFamily="34" charset="0"/>
                <a:cs typeface="Calibri" panose="020F0502020204030204" pitchFamily="34" charset="0"/>
              </a:rPr>
              <a:t> The external world in which an agent operates.</a:t>
            </a:r>
          </a:p>
          <a:p>
            <a:pPr>
              <a:lnSpc>
                <a:spcPct val="200000"/>
              </a:lnSpc>
            </a:pPr>
            <a:r>
              <a:rPr lang="en-US" sz="2000" b="1" dirty="0">
                <a:latin typeface="Calibri" panose="020F0502020204030204" pitchFamily="34" charset="0"/>
                <a:ea typeface="Calibri" panose="020F0502020204030204" pitchFamily="34" charset="0"/>
                <a:cs typeface="Calibri" panose="020F0502020204030204" pitchFamily="34" charset="0"/>
              </a:rPr>
              <a:t>Examples:</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285750" lvl="1" indent="-285750">
              <a:lnSpc>
                <a:spcPct val="20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 game board for a chess AI</a:t>
            </a:r>
          </a:p>
          <a:p>
            <a:pPr marL="285750" lvl="1" indent="-285750">
              <a:lnSpc>
                <a:spcPct val="20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 home for a cleaning robot</a:t>
            </a:r>
          </a:p>
          <a:p>
            <a:pPr marL="285750" lvl="1" indent="-285750">
              <a:lnSpc>
                <a:spcPct val="20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The road for a self-driving car</a:t>
            </a:r>
          </a:p>
          <a:p>
            <a:pPr>
              <a:lnSpc>
                <a:spcPct val="200000"/>
              </a:lnSpc>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09650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04A61545-6A4D-7017-B491-26E651BDFB5C}"/>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8EF9DA49-4951-E941-E241-14B3A2DD2F28}"/>
              </a:ext>
            </a:extLst>
          </p:cNvPr>
          <p:cNvGraphicFramePr>
            <a:graphicFrameLocks noGrp="1"/>
          </p:cNvGraphicFramePr>
          <p:nvPr>
            <p:extLst>
              <p:ext uri="{D42A27DB-BD31-4B8C-83A1-F6EECF244321}">
                <p14:modId xmlns:p14="http://schemas.microsoft.com/office/powerpoint/2010/main" val="1115859386"/>
              </p:ext>
            </p:extLst>
          </p:nvPr>
        </p:nvGraphicFramePr>
        <p:xfrm>
          <a:off x="370114" y="1343576"/>
          <a:ext cx="8523462" cy="548640"/>
        </p:xfrm>
        <a:graphic>
          <a:graphicData uri="http://schemas.openxmlformats.org/drawingml/2006/table">
            <a:tbl>
              <a:tblPr firstRow="1" firstCol="1" bandRow="1"/>
              <a:tblGrid>
                <a:gridCol w="696686">
                  <a:extLst>
                    <a:ext uri="{9D8B030D-6E8A-4147-A177-3AD203B41FA5}">
                      <a16:colId xmlns:a16="http://schemas.microsoft.com/office/drawing/2014/main" val="20000"/>
                    </a:ext>
                  </a:extLst>
                </a:gridCol>
                <a:gridCol w="7826776">
                  <a:extLst>
                    <a:ext uri="{9D8B030D-6E8A-4147-A177-3AD203B41FA5}">
                      <a16:colId xmlns:a16="http://schemas.microsoft.com/office/drawing/2014/main" val="20001"/>
                    </a:ext>
                  </a:extLst>
                </a:gridCol>
              </a:tblGrid>
              <a:tr h="464871">
                <a:tc>
                  <a:txBody>
                    <a:bodyPr/>
                    <a:lstStyle/>
                    <a:p>
                      <a:pPr marL="0" marR="53975" algn="l">
                        <a:spcBef>
                          <a:spcPts val="0"/>
                        </a:spcBef>
                        <a:spcAft>
                          <a:spcPts val="0"/>
                        </a:spcAft>
                      </a:pPr>
                      <a:r>
                        <a:rPr lang="en-IN" sz="1800" b="1" dirty="0">
                          <a:solidFill>
                            <a:schemeClr val="bg2"/>
                          </a:solidFill>
                          <a:effectLst/>
                          <a:latin typeface="Times New Roman"/>
                          <a:ea typeface="Calibri"/>
                          <a:cs typeface="Arial"/>
                        </a:rPr>
                        <a:t>CO1</a:t>
                      </a:r>
                      <a:endParaRPr lang="en-US" sz="1800" dirty="0">
                        <a:solidFill>
                          <a:schemeClr val="bg2"/>
                        </a:solidFill>
                        <a:effectLst/>
                        <a:latin typeface="Calibri"/>
                        <a:ea typeface="Calibri"/>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430"/>
                        </a:spcBef>
                        <a:spcAft>
                          <a:spcPts val="0"/>
                        </a:spcAft>
                        <a:tabLst>
                          <a:tab pos="408305" algn="l"/>
                        </a:tabLst>
                      </a:pPr>
                      <a:r>
                        <a:rPr lang="en-US" sz="1800" dirty="0" smtClean="0">
                          <a:solidFill>
                            <a:schemeClr val="bg2"/>
                          </a:solidFill>
                          <a:effectLst/>
                          <a:latin typeface="Times New Roman"/>
                          <a:ea typeface="Times New Roman"/>
                          <a:cs typeface="Arial"/>
                        </a:rPr>
                        <a:t>Recall the fundamental concepts of AI, including intelligent agents, problem-solving approaches, and search strategies.</a:t>
                      </a:r>
                      <a:endParaRPr lang="en-US" sz="1800" dirty="0">
                        <a:solidFill>
                          <a:schemeClr val="bg2"/>
                        </a:solidFill>
                        <a:effectLst/>
                        <a:latin typeface="Times New Roman"/>
                        <a:ea typeface="Times New Roman"/>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3" name="Table 12">
            <a:extLst>
              <a:ext uri="{FF2B5EF4-FFF2-40B4-BE49-F238E27FC236}">
                <a16:creationId xmlns:a16="http://schemas.microsoft.com/office/drawing/2014/main" id="{8AF2C682-CBF0-7E25-04B3-5860944E6A64}"/>
              </a:ext>
            </a:extLst>
          </p:cNvPr>
          <p:cNvGraphicFramePr>
            <a:graphicFrameLocks noGrp="1"/>
          </p:cNvGraphicFramePr>
          <p:nvPr>
            <p:extLst>
              <p:ext uri="{D42A27DB-BD31-4B8C-83A1-F6EECF244321}">
                <p14:modId xmlns:p14="http://schemas.microsoft.com/office/powerpoint/2010/main" val="755843755"/>
              </p:ext>
            </p:extLst>
          </p:nvPr>
        </p:nvGraphicFramePr>
        <p:xfrm>
          <a:off x="370114" y="1903851"/>
          <a:ext cx="8523462" cy="548640"/>
        </p:xfrm>
        <a:graphic>
          <a:graphicData uri="http://schemas.openxmlformats.org/drawingml/2006/table">
            <a:tbl>
              <a:tblPr firstRow="1" firstCol="1" bandRow="1"/>
              <a:tblGrid>
                <a:gridCol w="696686">
                  <a:extLst>
                    <a:ext uri="{9D8B030D-6E8A-4147-A177-3AD203B41FA5}">
                      <a16:colId xmlns:a16="http://schemas.microsoft.com/office/drawing/2014/main" val="20000"/>
                    </a:ext>
                  </a:extLst>
                </a:gridCol>
                <a:gridCol w="7826776">
                  <a:extLst>
                    <a:ext uri="{9D8B030D-6E8A-4147-A177-3AD203B41FA5}">
                      <a16:colId xmlns:a16="http://schemas.microsoft.com/office/drawing/2014/main" val="20001"/>
                    </a:ext>
                  </a:extLst>
                </a:gridCol>
              </a:tblGrid>
              <a:tr h="464871">
                <a:tc>
                  <a:txBody>
                    <a:bodyPr/>
                    <a:lstStyle/>
                    <a:p>
                      <a:pPr marL="0" marR="53975" algn="l">
                        <a:spcBef>
                          <a:spcPts val="0"/>
                        </a:spcBef>
                        <a:spcAft>
                          <a:spcPts val="0"/>
                        </a:spcAft>
                      </a:pPr>
                      <a:r>
                        <a:rPr lang="en-IN" sz="1800" b="1" dirty="0">
                          <a:solidFill>
                            <a:schemeClr val="bg2"/>
                          </a:solidFill>
                          <a:effectLst/>
                          <a:latin typeface="Times New Roman"/>
                          <a:ea typeface="Calibri"/>
                          <a:cs typeface="Arial"/>
                        </a:rPr>
                        <a:t>CO2</a:t>
                      </a:r>
                      <a:endParaRPr lang="en-US" sz="1800" dirty="0">
                        <a:solidFill>
                          <a:schemeClr val="bg2"/>
                        </a:solidFill>
                        <a:effectLst/>
                        <a:latin typeface="Calibri"/>
                        <a:ea typeface="Calibri"/>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430"/>
                        </a:spcBef>
                        <a:spcAft>
                          <a:spcPts val="0"/>
                        </a:spcAft>
                        <a:tabLst>
                          <a:tab pos="408305" algn="l"/>
                        </a:tabLst>
                      </a:pPr>
                      <a:r>
                        <a:rPr lang="en-US" sz="1800" dirty="0" smtClean="0">
                          <a:solidFill>
                            <a:schemeClr val="bg2"/>
                          </a:solidFill>
                          <a:effectLst/>
                          <a:latin typeface="Times New Roman"/>
                          <a:ea typeface="Times New Roman"/>
                          <a:cs typeface="Arial"/>
                        </a:rPr>
                        <a:t>Illustrate the various search techniques, including uninformed and heuristic-based methods, to solve AI-related problems.</a:t>
                      </a:r>
                      <a:endParaRPr lang="en-US" sz="1800" dirty="0">
                        <a:solidFill>
                          <a:schemeClr val="bg2"/>
                        </a:solidFill>
                        <a:effectLst/>
                        <a:latin typeface="Times New Roman"/>
                        <a:ea typeface="Times New Roman"/>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4" name="Table 13">
            <a:extLst>
              <a:ext uri="{FF2B5EF4-FFF2-40B4-BE49-F238E27FC236}">
                <a16:creationId xmlns:a16="http://schemas.microsoft.com/office/drawing/2014/main" id="{3F9FA6A1-E183-6583-0A92-556DD6E08F84}"/>
              </a:ext>
            </a:extLst>
          </p:cNvPr>
          <p:cNvGraphicFramePr>
            <a:graphicFrameLocks noGrp="1"/>
          </p:cNvGraphicFramePr>
          <p:nvPr>
            <p:extLst>
              <p:ext uri="{D42A27DB-BD31-4B8C-83A1-F6EECF244321}">
                <p14:modId xmlns:p14="http://schemas.microsoft.com/office/powerpoint/2010/main" val="55406464"/>
              </p:ext>
            </p:extLst>
          </p:nvPr>
        </p:nvGraphicFramePr>
        <p:xfrm>
          <a:off x="370114" y="2464126"/>
          <a:ext cx="8523462" cy="548640"/>
        </p:xfrm>
        <a:graphic>
          <a:graphicData uri="http://schemas.openxmlformats.org/drawingml/2006/table">
            <a:tbl>
              <a:tblPr firstRow="1" firstCol="1" bandRow="1"/>
              <a:tblGrid>
                <a:gridCol w="696686">
                  <a:extLst>
                    <a:ext uri="{9D8B030D-6E8A-4147-A177-3AD203B41FA5}">
                      <a16:colId xmlns:a16="http://schemas.microsoft.com/office/drawing/2014/main" val="20000"/>
                    </a:ext>
                  </a:extLst>
                </a:gridCol>
                <a:gridCol w="7826776">
                  <a:extLst>
                    <a:ext uri="{9D8B030D-6E8A-4147-A177-3AD203B41FA5}">
                      <a16:colId xmlns:a16="http://schemas.microsoft.com/office/drawing/2014/main" val="20001"/>
                    </a:ext>
                  </a:extLst>
                </a:gridCol>
              </a:tblGrid>
              <a:tr h="539515">
                <a:tc>
                  <a:txBody>
                    <a:bodyPr/>
                    <a:lstStyle/>
                    <a:p>
                      <a:pPr marL="0" marR="53975" algn="l">
                        <a:spcBef>
                          <a:spcPts val="0"/>
                        </a:spcBef>
                        <a:spcAft>
                          <a:spcPts val="0"/>
                        </a:spcAft>
                      </a:pPr>
                      <a:r>
                        <a:rPr lang="en-IN" sz="1800" b="1" dirty="0">
                          <a:solidFill>
                            <a:schemeClr val="bg2"/>
                          </a:solidFill>
                          <a:effectLst/>
                          <a:latin typeface="Times New Roman"/>
                          <a:ea typeface="Calibri"/>
                          <a:cs typeface="Arial"/>
                        </a:rPr>
                        <a:t>CO3</a:t>
                      </a:r>
                      <a:endParaRPr lang="en-US" sz="1800" dirty="0">
                        <a:solidFill>
                          <a:schemeClr val="bg2"/>
                        </a:solidFill>
                        <a:effectLst/>
                        <a:latin typeface="Calibri"/>
                        <a:ea typeface="Calibri"/>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430"/>
                        </a:spcBef>
                        <a:spcAft>
                          <a:spcPts val="0"/>
                        </a:spcAft>
                        <a:tabLst>
                          <a:tab pos="408305" algn="l"/>
                        </a:tabLst>
                      </a:pPr>
                      <a:r>
                        <a:rPr lang="en-US" sz="1800" dirty="0" smtClean="0">
                          <a:solidFill>
                            <a:schemeClr val="bg2"/>
                          </a:solidFill>
                          <a:effectLst/>
                          <a:latin typeface="Times New Roman"/>
                          <a:ea typeface="Times New Roman"/>
                          <a:cs typeface="Arial"/>
                        </a:rPr>
                        <a:t>Implement rule-based systems using forward and backward chaining for decision-making and learning.</a:t>
                      </a:r>
                      <a:endParaRPr lang="en-US" sz="1800" dirty="0">
                        <a:solidFill>
                          <a:schemeClr val="bg2"/>
                        </a:solidFill>
                        <a:effectLst/>
                        <a:latin typeface="Times New Roman"/>
                        <a:ea typeface="Times New Roman"/>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5" name="Table 14">
            <a:extLst>
              <a:ext uri="{FF2B5EF4-FFF2-40B4-BE49-F238E27FC236}">
                <a16:creationId xmlns:a16="http://schemas.microsoft.com/office/drawing/2014/main" id="{9E480C33-6C30-CAFC-63F4-B97B14E40ABA}"/>
              </a:ext>
            </a:extLst>
          </p:cNvPr>
          <p:cNvGraphicFramePr>
            <a:graphicFrameLocks noGrp="1"/>
          </p:cNvGraphicFramePr>
          <p:nvPr>
            <p:extLst>
              <p:ext uri="{D42A27DB-BD31-4B8C-83A1-F6EECF244321}">
                <p14:modId xmlns:p14="http://schemas.microsoft.com/office/powerpoint/2010/main" val="2033381419"/>
              </p:ext>
            </p:extLst>
          </p:nvPr>
        </p:nvGraphicFramePr>
        <p:xfrm>
          <a:off x="370114" y="3024401"/>
          <a:ext cx="8523462" cy="548640"/>
        </p:xfrm>
        <a:graphic>
          <a:graphicData uri="http://schemas.openxmlformats.org/drawingml/2006/table">
            <a:tbl>
              <a:tblPr firstRow="1" firstCol="1" bandRow="1"/>
              <a:tblGrid>
                <a:gridCol w="696686">
                  <a:extLst>
                    <a:ext uri="{9D8B030D-6E8A-4147-A177-3AD203B41FA5}">
                      <a16:colId xmlns:a16="http://schemas.microsoft.com/office/drawing/2014/main" val="20000"/>
                    </a:ext>
                  </a:extLst>
                </a:gridCol>
                <a:gridCol w="7826776">
                  <a:extLst>
                    <a:ext uri="{9D8B030D-6E8A-4147-A177-3AD203B41FA5}">
                      <a16:colId xmlns:a16="http://schemas.microsoft.com/office/drawing/2014/main" val="20001"/>
                    </a:ext>
                  </a:extLst>
                </a:gridCol>
              </a:tblGrid>
              <a:tr h="464871">
                <a:tc>
                  <a:txBody>
                    <a:bodyPr/>
                    <a:lstStyle/>
                    <a:p>
                      <a:pPr marL="0" marR="53975" algn="l">
                        <a:spcBef>
                          <a:spcPts val="0"/>
                        </a:spcBef>
                        <a:spcAft>
                          <a:spcPts val="0"/>
                        </a:spcAft>
                      </a:pPr>
                      <a:r>
                        <a:rPr lang="en-IN" sz="1800" b="1" dirty="0">
                          <a:solidFill>
                            <a:schemeClr val="bg2"/>
                          </a:solidFill>
                          <a:effectLst/>
                          <a:latin typeface="Times New Roman"/>
                          <a:ea typeface="Calibri"/>
                          <a:cs typeface="Arial"/>
                        </a:rPr>
                        <a:t>CO4</a:t>
                      </a:r>
                      <a:endParaRPr lang="en-US" sz="1800" dirty="0">
                        <a:solidFill>
                          <a:schemeClr val="bg2"/>
                        </a:solidFill>
                        <a:effectLst/>
                        <a:latin typeface="Calibri"/>
                        <a:ea typeface="Calibri"/>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430"/>
                        </a:spcBef>
                        <a:spcAft>
                          <a:spcPts val="0"/>
                        </a:spcAft>
                        <a:tabLst>
                          <a:tab pos="408305" algn="l"/>
                        </a:tabLst>
                      </a:pPr>
                      <a:r>
                        <a:rPr lang="en-US" sz="1800" dirty="0" smtClean="0">
                          <a:solidFill>
                            <a:schemeClr val="bg2"/>
                          </a:solidFill>
                          <a:effectLst/>
                          <a:latin typeface="Times New Roman"/>
                          <a:ea typeface="Times New Roman"/>
                          <a:cs typeface="Arial"/>
                        </a:rPr>
                        <a:t>Analyze and evaluate different knowledge representation techniques, logic programming, and reasoning methods in AI.</a:t>
                      </a:r>
                      <a:endParaRPr lang="en-US" sz="1800" dirty="0">
                        <a:solidFill>
                          <a:schemeClr val="bg2"/>
                        </a:solidFill>
                        <a:effectLst/>
                        <a:latin typeface="Times New Roman"/>
                        <a:ea typeface="Times New Roman"/>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6" name="Table 15">
            <a:extLst>
              <a:ext uri="{FF2B5EF4-FFF2-40B4-BE49-F238E27FC236}">
                <a16:creationId xmlns:a16="http://schemas.microsoft.com/office/drawing/2014/main" id="{0B770020-E808-C51E-98C3-E13DADE63EE9}"/>
              </a:ext>
            </a:extLst>
          </p:cNvPr>
          <p:cNvGraphicFramePr>
            <a:graphicFrameLocks noGrp="1"/>
          </p:cNvGraphicFramePr>
          <p:nvPr>
            <p:extLst>
              <p:ext uri="{D42A27DB-BD31-4B8C-83A1-F6EECF244321}">
                <p14:modId xmlns:p14="http://schemas.microsoft.com/office/powerpoint/2010/main" val="2027606574"/>
              </p:ext>
            </p:extLst>
          </p:nvPr>
        </p:nvGraphicFramePr>
        <p:xfrm>
          <a:off x="370114" y="3584676"/>
          <a:ext cx="8523462" cy="548640"/>
        </p:xfrm>
        <a:graphic>
          <a:graphicData uri="http://schemas.openxmlformats.org/drawingml/2006/table">
            <a:tbl>
              <a:tblPr firstRow="1" firstCol="1" bandRow="1"/>
              <a:tblGrid>
                <a:gridCol w="696686">
                  <a:extLst>
                    <a:ext uri="{9D8B030D-6E8A-4147-A177-3AD203B41FA5}">
                      <a16:colId xmlns:a16="http://schemas.microsoft.com/office/drawing/2014/main" val="20000"/>
                    </a:ext>
                  </a:extLst>
                </a:gridCol>
                <a:gridCol w="7826776">
                  <a:extLst>
                    <a:ext uri="{9D8B030D-6E8A-4147-A177-3AD203B41FA5}">
                      <a16:colId xmlns:a16="http://schemas.microsoft.com/office/drawing/2014/main" val="20001"/>
                    </a:ext>
                  </a:extLst>
                </a:gridCol>
              </a:tblGrid>
              <a:tr h="464871">
                <a:tc>
                  <a:txBody>
                    <a:bodyPr/>
                    <a:lstStyle/>
                    <a:p>
                      <a:pPr marL="0" marR="53975" algn="l">
                        <a:spcBef>
                          <a:spcPts val="0"/>
                        </a:spcBef>
                        <a:spcAft>
                          <a:spcPts val="0"/>
                        </a:spcAft>
                      </a:pPr>
                      <a:r>
                        <a:rPr lang="en-IN" sz="1800" b="1" dirty="0">
                          <a:solidFill>
                            <a:schemeClr val="bg2"/>
                          </a:solidFill>
                          <a:effectLst/>
                          <a:latin typeface="Times New Roman"/>
                          <a:ea typeface="Calibri"/>
                          <a:cs typeface="Arial"/>
                        </a:rPr>
                        <a:t>CO5</a:t>
                      </a:r>
                      <a:endParaRPr lang="en-US" sz="1800" dirty="0">
                        <a:solidFill>
                          <a:schemeClr val="bg2"/>
                        </a:solidFill>
                        <a:effectLst/>
                        <a:latin typeface="Calibri"/>
                        <a:ea typeface="Calibri"/>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430"/>
                        </a:spcBef>
                        <a:spcAft>
                          <a:spcPts val="0"/>
                        </a:spcAft>
                        <a:tabLst>
                          <a:tab pos="408305" algn="l"/>
                        </a:tabLst>
                      </a:pPr>
                      <a:r>
                        <a:rPr lang="en-US" sz="1800" dirty="0" smtClean="0">
                          <a:solidFill>
                            <a:schemeClr val="bg2"/>
                          </a:solidFill>
                          <a:effectLst/>
                          <a:latin typeface="Times New Roman"/>
                          <a:ea typeface="Times New Roman"/>
                          <a:cs typeface="Arial"/>
                        </a:rPr>
                        <a:t>Design and implement uncertainty handling techniques, including probabilistic reasoning, fuzzy logic, and Bayesian networks.</a:t>
                      </a:r>
                      <a:endParaRPr lang="en-US" sz="1800" dirty="0">
                        <a:solidFill>
                          <a:schemeClr val="bg2"/>
                        </a:solidFill>
                        <a:effectLst/>
                        <a:latin typeface="Times New Roman"/>
                        <a:ea typeface="Times New Roman"/>
                        <a:cs typeface="Arial"/>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TextBox 6">
            <a:extLst>
              <a:ext uri="{FF2B5EF4-FFF2-40B4-BE49-F238E27FC236}">
                <a16:creationId xmlns:a16="http://schemas.microsoft.com/office/drawing/2014/main" id="{C964D7DB-49E2-0809-DAE7-02B55DB97E82}"/>
              </a:ext>
            </a:extLst>
          </p:cNvPr>
          <p:cNvSpPr txBox="1"/>
          <p:nvPr/>
        </p:nvSpPr>
        <p:spPr>
          <a:xfrm>
            <a:off x="8609524" y="85987"/>
            <a:ext cx="284052"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2</a:t>
            </a:r>
          </a:p>
        </p:txBody>
      </p:sp>
      <p:sp>
        <p:nvSpPr>
          <p:cNvPr id="2" name="Title 1">
            <a:extLst>
              <a:ext uri="{FF2B5EF4-FFF2-40B4-BE49-F238E27FC236}">
                <a16:creationId xmlns:a16="http://schemas.microsoft.com/office/drawing/2014/main" id="{E1D54E92-E639-32C0-A586-5312C258AEC0}"/>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b="1" dirty="0">
                <a:latin typeface="Calibri" panose="020F0502020204030204" pitchFamily="34" charset="0"/>
                <a:ea typeface="Calibri" panose="020F0502020204030204" pitchFamily="34" charset="0"/>
                <a:cs typeface="Calibri" panose="020F0502020204030204" pitchFamily="34" charset="0"/>
              </a:rPr>
              <a:t>COURSE OUTCOMES</a:t>
            </a:r>
          </a:p>
        </p:txBody>
      </p:sp>
      <p:sp>
        <p:nvSpPr>
          <p:cNvPr id="3" name="Rectangle 2">
            <a:extLst>
              <a:ext uri="{FF2B5EF4-FFF2-40B4-BE49-F238E27FC236}">
                <a16:creationId xmlns:a16="http://schemas.microsoft.com/office/drawing/2014/main" id="{58E5231A-4FC6-A6AC-94D4-178AF49865FC}"/>
              </a:ext>
            </a:extLst>
          </p:cNvPr>
          <p:cNvSpPr/>
          <p:nvPr/>
        </p:nvSpPr>
        <p:spPr>
          <a:xfrm>
            <a:off x="254001" y="910187"/>
            <a:ext cx="8639575" cy="464871"/>
          </a:xfrm>
          <a:prstGeom prst="rect">
            <a:avLst/>
          </a:prstGeom>
        </p:spPr>
        <p:txBody>
          <a:bodyPr wrap="square">
            <a:spAutoFit/>
          </a:bodyPr>
          <a:lstStyle/>
          <a:p>
            <a:pPr lvl="0" algn="just">
              <a:lnSpc>
                <a:spcPct val="150000"/>
              </a:lnSpc>
            </a:pPr>
            <a:r>
              <a:rPr lang="en-US" sz="1800" b="1" dirty="0">
                <a:latin typeface="Calibri" panose="020F0502020204030204" pitchFamily="34" charset="0"/>
                <a:ea typeface="Calibri" panose="020F0502020204030204" pitchFamily="34" charset="0"/>
                <a:cs typeface="Calibri" panose="020F0502020204030204" pitchFamily="34" charset="0"/>
              </a:rPr>
              <a:t>On completion of this course, the students shall be able to:</a:t>
            </a:r>
          </a:p>
        </p:txBody>
      </p:sp>
      <p:pic>
        <p:nvPicPr>
          <p:cNvPr id="17" name="Graphic 16" descr="Chevron arrows with solid fill">
            <a:extLst>
              <a:ext uri="{FF2B5EF4-FFF2-40B4-BE49-F238E27FC236}">
                <a16:creationId xmlns:a16="http://schemas.microsoft.com/office/drawing/2014/main" id="{AF23AD74-45C8-B11F-E1A2-6C388C2AE5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rot="10800000">
            <a:off x="49828" y="1510650"/>
            <a:ext cx="346172" cy="216000"/>
          </a:xfrm>
          <a:prstGeom prst="rect">
            <a:avLst/>
          </a:prstGeom>
        </p:spPr>
      </p:pic>
    </p:spTree>
    <p:extLst>
      <p:ext uri="{BB962C8B-B14F-4D97-AF65-F5344CB8AC3E}">
        <p14:creationId xmlns:p14="http://schemas.microsoft.com/office/powerpoint/2010/main" val="1237911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E13E-03D7-2E7A-2B12-0311D9112D1B}"/>
              </a:ext>
            </a:extLst>
          </p:cNvPr>
          <p:cNvSpPr>
            <a:spLocks noGrp="1"/>
          </p:cNvSpPr>
          <p:nvPr>
            <p:ph type="title"/>
          </p:nvPr>
        </p:nvSpPr>
        <p:spPr>
          <a:xfrm>
            <a:off x="1060173" y="61192"/>
            <a:ext cx="7183333" cy="679466"/>
          </a:xfrm>
        </p:spPr>
        <p:txBody>
          <a:bodyPr/>
          <a:lstStyle/>
          <a:p>
            <a:r>
              <a:rPr lang="en-IN" sz="4000" b="1" dirty="0">
                <a:latin typeface="Calibri" panose="020F0502020204030204" pitchFamily="34" charset="0"/>
                <a:ea typeface="Calibri" panose="020F0502020204030204" pitchFamily="34" charset="0"/>
                <a:cs typeface="Calibri" panose="020F0502020204030204" pitchFamily="34" charset="0"/>
              </a:rPr>
              <a:t>Properties of Environments</a:t>
            </a:r>
          </a:p>
        </p:txBody>
      </p:sp>
      <p:pic>
        <p:nvPicPr>
          <p:cNvPr id="6" name="Picture 5"/>
          <p:cNvPicPr>
            <a:picLocks noChangeAspect="1"/>
          </p:cNvPicPr>
          <p:nvPr/>
        </p:nvPicPr>
        <p:blipFill>
          <a:blip r:embed="rId2"/>
          <a:stretch>
            <a:fillRect/>
          </a:stretch>
        </p:blipFill>
        <p:spPr>
          <a:xfrm>
            <a:off x="2919" y="-1"/>
            <a:ext cx="708721" cy="893135"/>
          </a:xfrm>
          <a:prstGeom prst="rect">
            <a:avLst/>
          </a:prstGeom>
        </p:spPr>
      </p:pic>
      <p:sp>
        <p:nvSpPr>
          <p:cNvPr id="9" name="Rectangle 8"/>
          <p:cNvSpPr/>
          <p:nvPr/>
        </p:nvSpPr>
        <p:spPr>
          <a:xfrm>
            <a:off x="711639" y="740658"/>
            <a:ext cx="7985793" cy="3737946"/>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Observable vs. Partially Observable:</a:t>
            </a:r>
            <a:r>
              <a:rPr lang="en-US" sz="2000" dirty="0">
                <a:latin typeface="Calibri" panose="020F0502020204030204" pitchFamily="34" charset="0"/>
                <a:ea typeface="Calibri" panose="020F0502020204030204" pitchFamily="34" charset="0"/>
                <a:cs typeface="Calibri" panose="020F0502020204030204" pitchFamily="34" charset="0"/>
              </a:rPr>
              <a:t> Can the agent fully perceive the environment?</a:t>
            </a:r>
          </a:p>
          <a:p>
            <a:pPr marL="285750" indent="-285750">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Deterministic vs. Stochastic:</a:t>
            </a:r>
            <a:r>
              <a:rPr lang="en-US" sz="2000" dirty="0">
                <a:latin typeface="Calibri" panose="020F0502020204030204" pitchFamily="34" charset="0"/>
                <a:ea typeface="Calibri" panose="020F0502020204030204" pitchFamily="34" charset="0"/>
                <a:cs typeface="Calibri" panose="020F0502020204030204" pitchFamily="34" charset="0"/>
              </a:rPr>
              <a:t> Is the next state predictable?</a:t>
            </a:r>
          </a:p>
          <a:p>
            <a:pPr marL="285750" indent="-285750">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Episodic vs. Sequential:</a:t>
            </a:r>
            <a:r>
              <a:rPr lang="en-US" sz="2000" dirty="0">
                <a:latin typeface="Calibri" panose="020F0502020204030204" pitchFamily="34" charset="0"/>
                <a:ea typeface="Calibri" panose="020F0502020204030204" pitchFamily="34" charset="0"/>
                <a:cs typeface="Calibri" panose="020F0502020204030204" pitchFamily="34" charset="0"/>
              </a:rPr>
              <a:t> Do past actions affect future actions?</a:t>
            </a:r>
          </a:p>
          <a:p>
            <a:pPr marL="285750" indent="-285750">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Static vs. Dynamic:</a:t>
            </a:r>
            <a:r>
              <a:rPr lang="en-US" sz="2000" dirty="0">
                <a:latin typeface="Calibri" panose="020F0502020204030204" pitchFamily="34" charset="0"/>
                <a:ea typeface="Calibri" panose="020F0502020204030204" pitchFamily="34" charset="0"/>
                <a:cs typeface="Calibri" panose="020F0502020204030204" pitchFamily="34" charset="0"/>
              </a:rPr>
              <a:t> Does the environment change while the agent is </a:t>
            </a:r>
            <a:r>
              <a:rPr lang="en-US" sz="2000" dirty="0" smtClean="0">
                <a:latin typeface="Calibri" panose="020F0502020204030204" pitchFamily="34" charset="0"/>
                <a:ea typeface="Calibri" panose="020F0502020204030204" pitchFamily="34" charset="0"/>
                <a:cs typeface="Calibri" panose="020F0502020204030204" pitchFamily="34" charset="0"/>
              </a:rPr>
              <a:t>deciding?</a:t>
            </a:r>
          </a:p>
          <a:p>
            <a:pPr marL="285750" indent="-285750">
              <a:lnSpc>
                <a:spcPct val="150000"/>
              </a:lnSpc>
              <a:buFont typeface="Arial" panose="020B0604020202020204" pitchFamily="34" charset="0"/>
              <a:buChar char="•"/>
            </a:pPr>
            <a:r>
              <a:rPr lang="en-US" sz="2000" b="1" dirty="0" smtClean="0">
                <a:latin typeface="Calibri" panose="020F0502020204030204" pitchFamily="34" charset="0"/>
                <a:ea typeface="Calibri" panose="020F0502020204030204" pitchFamily="34" charset="0"/>
                <a:cs typeface="Calibri" panose="020F0502020204030204" pitchFamily="34" charset="0"/>
              </a:rPr>
              <a:t>Discrete </a:t>
            </a:r>
            <a:r>
              <a:rPr lang="en-US" sz="2000" b="1" dirty="0">
                <a:latin typeface="Calibri" panose="020F0502020204030204" pitchFamily="34" charset="0"/>
                <a:ea typeface="Calibri" panose="020F0502020204030204" pitchFamily="34" charset="0"/>
                <a:cs typeface="Calibri" panose="020F0502020204030204" pitchFamily="34" charset="0"/>
              </a:rPr>
              <a:t>vs. Continuous:</a:t>
            </a:r>
            <a:r>
              <a:rPr lang="en-US" sz="2000" dirty="0">
                <a:latin typeface="Calibri" panose="020F0502020204030204" pitchFamily="34" charset="0"/>
                <a:ea typeface="Calibri" panose="020F0502020204030204" pitchFamily="34" charset="0"/>
                <a:cs typeface="Calibri" panose="020F0502020204030204" pitchFamily="34" charset="0"/>
              </a:rPr>
              <a:t> Are the actions and perceptions countable or continuous?</a:t>
            </a:r>
          </a:p>
        </p:txBody>
      </p:sp>
    </p:spTree>
    <p:extLst>
      <p:ext uri="{BB962C8B-B14F-4D97-AF65-F5344CB8AC3E}">
        <p14:creationId xmlns:p14="http://schemas.microsoft.com/office/powerpoint/2010/main" val="38032649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E13E-03D7-2E7A-2B12-0311D9112D1B}"/>
              </a:ext>
            </a:extLst>
          </p:cNvPr>
          <p:cNvSpPr>
            <a:spLocks noGrp="1"/>
          </p:cNvSpPr>
          <p:nvPr>
            <p:ph type="title"/>
          </p:nvPr>
        </p:nvSpPr>
        <p:spPr>
          <a:xfrm>
            <a:off x="1170958" y="273844"/>
            <a:ext cx="7183333" cy="654733"/>
          </a:xfrm>
        </p:spPr>
        <p:txBody>
          <a:bodyPr/>
          <a:lstStyle/>
          <a:p>
            <a:r>
              <a:rPr lang="en-IN" sz="4000" b="1" dirty="0">
                <a:latin typeface="Calibri" panose="020F0502020204030204" pitchFamily="34" charset="0"/>
                <a:ea typeface="Calibri" panose="020F0502020204030204" pitchFamily="34" charset="0"/>
                <a:cs typeface="Calibri" panose="020F0502020204030204" pitchFamily="34" charset="0"/>
              </a:rPr>
              <a:t>PEAS Framework</a:t>
            </a:r>
            <a:br>
              <a:rPr lang="en-IN" sz="4000" b="1" dirty="0">
                <a:latin typeface="Calibri" panose="020F0502020204030204" pitchFamily="34" charset="0"/>
                <a:ea typeface="Calibri" panose="020F0502020204030204" pitchFamily="34" charset="0"/>
                <a:cs typeface="Calibri" panose="020F0502020204030204" pitchFamily="34" charset="0"/>
              </a:rPr>
            </a:b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AA7CB043-8501-7E60-2468-CF97320D8CD1}"/>
              </a:ext>
            </a:extLst>
          </p:cNvPr>
          <p:cNvSpPr>
            <a:spLocks noGrp="1"/>
          </p:cNvSpPr>
          <p:nvPr>
            <p:ph type="sldNum" sz="quarter" idx="12"/>
          </p:nvPr>
        </p:nvSpPr>
        <p:spPr/>
        <p:txBody>
          <a:bodyPr/>
          <a:lstStyle/>
          <a:p>
            <a:fld id="{BDCDBBEF-AA6C-4BA6-85B2-A17D7F280E38}" type="slidenum">
              <a:rPr lang="en-US" smtClean="0"/>
              <a:pPr/>
              <a:t>31</a:t>
            </a:fld>
            <a:endParaRPr lang="en-US"/>
          </a:p>
        </p:txBody>
      </p:sp>
      <p:pic>
        <p:nvPicPr>
          <p:cNvPr id="6" name="Picture 5"/>
          <p:cNvPicPr>
            <a:picLocks noChangeAspect="1"/>
          </p:cNvPicPr>
          <p:nvPr/>
        </p:nvPicPr>
        <p:blipFill>
          <a:blip r:embed="rId2"/>
          <a:stretch>
            <a:fillRect/>
          </a:stretch>
        </p:blipFill>
        <p:spPr>
          <a:xfrm>
            <a:off x="2919" y="0"/>
            <a:ext cx="684653" cy="980431"/>
          </a:xfrm>
          <a:prstGeom prst="rect">
            <a:avLst/>
          </a:prstGeom>
        </p:spPr>
      </p:pic>
      <p:sp>
        <p:nvSpPr>
          <p:cNvPr id="9" name="Rectangle 8"/>
          <p:cNvSpPr/>
          <p:nvPr/>
        </p:nvSpPr>
        <p:spPr>
          <a:xfrm>
            <a:off x="687571" y="884193"/>
            <a:ext cx="7666719" cy="4247317"/>
          </a:xfrm>
          <a:prstGeom prst="rect">
            <a:avLst/>
          </a:prstGeom>
        </p:spPr>
        <p:txBody>
          <a:bodyPr wrap="square">
            <a:spAutoFit/>
          </a:bodyPr>
          <a:lstStyle/>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P – Performance Measure:</a:t>
            </a:r>
            <a:r>
              <a:rPr lang="en-IN" sz="2000" dirty="0">
                <a:latin typeface="Calibri" panose="020F0502020204030204" pitchFamily="34" charset="0"/>
                <a:ea typeface="Calibri" panose="020F0502020204030204" pitchFamily="34" charset="0"/>
                <a:cs typeface="Calibri" panose="020F0502020204030204" pitchFamily="34" charset="0"/>
              </a:rPr>
              <a:t> Success criteria (e.g., time to complete task)</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E – Environment:</a:t>
            </a:r>
            <a:r>
              <a:rPr lang="en-IN" sz="2000" dirty="0">
                <a:latin typeface="Calibri" panose="020F0502020204030204" pitchFamily="34" charset="0"/>
                <a:ea typeface="Calibri" panose="020F0502020204030204" pitchFamily="34" charset="0"/>
                <a:cs typeface="Calibri" panose="020F0502020204030204" pitchFamily="34" charset="0"/>
              </a:rPr>
              <a:t> External conditions (e.g., home, street)</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A – Actuators:</a:t>
            </a:r>
            <a:r>
              <a:rPr lang="en-IN" sz="2000" dirty="0">
                <a:latin typeface="Calibri" panose="020F0502020204030204" pitchFamily="34" charset="0"/>
                <a:ea typeface="Calibri" panose="020F0502020204030204" pitchFamily="34" charset="0"/>
                <a:cs typeface="Calibri" panose="020F0502020204030204" pitchFamily="34" charset="0"/>
              </a:rPr>
              <a:t> Tools to act (e.g., wheels, arms)</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S – Sensors:</a:t>
            </a:r>
            <a:r>
              <a:rPr lang="en-IN" sz="2000" dirty="0">
                <a:latin typeface="Calibri" panose="020F0502020204030204" pitchFamily="34" charset="0"/>
                <a:ea typeface="Calibri" panose="020F0502020204030204" pitchFamily="34" charset="0"/>
                <a:cs typeface="Calibri" panose="020F0502020204030204" pitchFamily="34" charset="0"/>
              </a:rPr>
              <a:t> Tools to perceive (e.g., cameras, temperature sensors)</a:t>
            </a:r>
          </a:p>
          <a:p>
            <a:pPr>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Example: Autonomous Taxi</a:t>
            </a:r>
            <a:endParaRPr lang="en-IN" sz="2000" dirty="0">
              <a:latin typeface="Calibri" panose="020F0502020204030204" pitchFamily="34" charset="0"/>
              <a:ea typeface="Calibri" panose="020F0502020204030204" pitchFamily="34" charset="0"/>
              <a:cs typeface="Calibri" panose="020F0502020204030204" pitchFamily="34" charset="0"/>
            </a:endParaRPr>
          </a:p>
          <a:p>
            <a:pPr lvl="1">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P:</a:t>
            </a:r>
            <a:r>
              <a:rPr lang="en-IN" sz="2000" dirty="0">
                <a:latin typeface="Calibri" panose="020F0502020204030204" pitchFamily="34" charset="0"/>
                <a:ea typeface="Calibri" panose="020F0502020204030204" pitchFamily="34" charset="0"/>
                <a:cs typeface="Calibri" panose="020F0502020204030204" pitchFamily="34" charset="0"/>
              </a:rPr>
              <a:t> Safe and fast transport</a:t>
            </a:r>
          </a:p>
          <a:p>
            <a:pPr lvl="1">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E:</a:t>
            </a:r>
            <a:r>
              <a:rPr lang="en-IN" sz="2000" dirty="0">
                <a:latin typeface="Calibri" panose="020F0502020204030204" pitchFamily="34" charset="0"/>
                <a:ea typeface="Calibri" panose="020F0502020204030204" pitchFamily="34" charset="0"/>
                <a:cs typeface="Calibri" panose="020F0502020204030204" pitchFamily="34" charset="0"/>
              </a:rPr>
              <a:t> Roads, traffic, weather</a:t>
            </a:r>
          </a:p>
          <a:p>
            <a:pPr lvl="1">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A:</a:t>
            </a:r>
            <a:r>
              <a:rPr lang="en-IN" sz="2000" dirty="0">
                <a:latin typeface="Calibri" panose="020F0502020204030204" pitchFamily="34" charset="0"/>
                <a:ea typeface="Calibri" panose="020F0502020204030204" pitchFamily="34" charset="0"/>
                <a:cs typeface="Calibri" panose="020F0502020204030204" pitchFamily="34" charset="0"/>
              </a:rPr>
              <a:t> Engine, steering, brakes</a:t>
            </a:r>
          </a:p>
          <a:p>
            <a:pPr lvl="1">
              <a:lnSpc>
                <a:spcPct val="150000"/>
              </a:lnSpc>
            </a:pPr>
            <a:r>
              <a:rPr lang="en-IN" sz="2000" b="1" dirty="0">
                <a:latin typeface="Calibri" panose="020F0502020204030204" pitchFamily="34" charset="0"/>
                <a:ea typeface="Calibri" panose="020F0502020204030204" pitchFamily="34" charset="0"/>
                <a:cs typeface="Calibri" panose="020F0502020204030204" pitchFamily="34" charset="0"/>
              </a:rPr>
              <a:t>S:</a:t>
            </a:r>
            <a:r>
              <a:rPr lang="en-IN" sz="2000" dirty="0">
                <a:latin typeface="Calibri" panose="020F0502020204030204" pitchFamily="34" charset="0"/>
                <a:ea typeface="Calibri" panose="020F0502020204030204" pitchFamily="34" charset="0"/>
                <a:cs typeface="Calibri" panose="020F0502020204030204" pitchFamily="34" charset="0"/>
              </a:rPr>
              <a:t> Lidar, GPS, cameras</a:t>
            </a:r>
          </a:p>
        </p:txBody>
      </p:sp>
    </p:spTree>
    <p:extLst>
      <p:ext uri="{BB962C8B-B14F-4D97-AF65-F5344CB8AC3E}">
        <p14:creationId xmlns:p14="http://schemas.microsoft.com/office/powerpoint/2010/main" val="35048827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30188459-CE6C-6083-2424-CDC2E118AC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86091-E21B-809B-17C0-FD6775D36F77}"/>
              </a:ext>
            </a:extLst>
          </p:cNvPr>
          <p:cNvSpPr txBox="1">
            <a:spLocks/>
          </p:cNvSpPr>
          <p:nvPr/>
        </p:nvSpPr>
        <p:spPr>
          <a:xfrm>
            <a:off x="254001" y="72402"/>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Concept of Rationality</a:t>
            </a:r>
          </a:p>
        </p:txBody>
      </p:sp>
      <p:sp>
        <p:nvSpPr>
          <p:cNvPr id="3" name="Rectangle 2">
            <a:extLst>
              <a:ext uri="{FF2B5EF4-FFF2-40B4-BE49-F238E27FC236}">
                <a16:creationId xmlns:a16="http://schemas.microsoft.com/office/drawing/2014/main" id="{27DC1151-646C-9F14-8468-132BFBDC1F14}"/>
              </a:ext>
            </a:extLst>
          </p:cNvPr>
          <p:cNvSpPr/>
          <p:nvPr/>
        </p:nvSpPr>
        <p:spPr>
          <a:xfrm>
            <a:off x="622596" y="879077"/>
            <a:ext cx="8202427" cy="3737946"/>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A rational agent performs actions to achieve best outcome</a:t>
            </a:r>
          </a:p>
          <a:p>
            <a:pPr marL="285750" lvl="0" indent="-285750" algn="just">
              <a:lnSpc>
                <a:spcPct val="150000"/>
              </a:lnSpc>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Based on perception, knowledge and </a:t>
            </a:r>
            <a:r>
              <a:rPr lang="en-US" sz="2000" dirty="0" smtClean="0">
                <a:latin typeface="Calibri" panose="020F0502020204030204" pitchFamily="34" charset="0"/>
                <a:ea typeface="Calibri" panose="020F0502020204030204" pitchFamily="34" charset="0"/>
                <a:cs typeface="Calibri" panose="020F0502020204030204" pitchFamily="34" charset="0"/>
              </a:rPr>
              <a:t>objectives</a:t>
            </a:r>
          </a:p>
          <a:p>
            <a:pPr marL="285750" lvl="0" indent="-285750" algn="just">
              <a:lnSpc>
                <a:spcPct val="150000"/>
              </a:lnSpc>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There are two primary types of rationality in AI: </a:t>
            </a:r>
            <a:r>
              <a:rPr lang="en-US" sz="2000" b="1" dirty="0">
                <a:latin typeface="Calibri" panose="020F0502020204030204" pitchFamily="34" charset="0"/>
                <a:ea typeface="Calibri" panose="020F0502020204030204" pitchFamily="34" charset="0"/>
                <a:cs typeface="Calibri" panose="020F0502020204030204" pitchFamily="34" charset="0"/>
              </a:rPr>
              <a:t>bounded rationality </a:t>
            </a:r>
            <a:r>
              <a:rPr lang="en-US" sz="2000" dirty="0">
                <a:latin typeface="Calibri" panose="020F0502020204030204" pitchFamily="34" charset="0"/>
                <a:ea typeface="Calibri" panose="020F0502020204030204" pitchFamily="34" charset="0"/>
                <a:cs typeface="Calibri" panose="020F0502020204030204" pitchFamily="34" charset="0"/>
              </a:rPr>
              <a:t>and </a:t>
            </a:r>
            <a:r>
              <a:rPr lang="en-US" sz="2000" b="1" dirty="0">
                <a:latin typeface="Calibri" panose="020F0502020204030204" pitchFamily="34" charset="0"/>
                <a:ea typeface="Calibri" panose="020F0502020204030204" pitchFamily="34" charset="0"/>
                <a:cs typeface="Calibri" panose="020F0502020204030204" pitchFamily="34" charset="0"/>
              </a:rPr>
              <a:t>perfect rationality</a:t>
            </a:r>
            <a:r>
              <a:rPr lang="en-US" sz="2000" dirty="0" smtClean="0">
                <a:latin typeface="Calibri" panose="020F0502020204030204" pitchFamily="34" charset="0"/>
                <a:ea typeface="Calibri" panose="020F0502020204030204" pitchFamily="34" charset="0"/>
                <a:cs typeface="Calibri" panose="020F0502020204030204" pitchFamily="34" charset="0"/>
              </a:rPr>
              <a:t>.</a:t>
            </a:r>
          </a:p>
          <a:p>
            <a:pPr lvl="0" algn="just">
              <a:lnSpc>
                <a:spcPct val="150000"/>
              </a:lnSpc>
            </a:pPr>
            <a:r>
              <a:rPr lang="en-US" sz="2000" dirty="0">
                <a:latin typeface="Calibri" panose="020F0502020204030204" pitchFamily="34" charset="0"/>
                <a:ea typeface="Calibri" panose="020F0502020204030204" pitchFamily="34" charset="0"/>
                <a:cs typeface="Calibri" panose="020F0502020204030204" pitchFamily="34" charset="0"/>
              </a:rPr>
              <a:t>Rationality in AI is a fundamental concept that enables artificial agents to make informed and optimal decisions. By leveraging decision theory, game theory, machine learning, logic, and reinforcement learning, AI systems can achieve varying degrees of rationality. </a:t>
            </a:r>
          </a:p>
        </p:txBody>
      </p:sp>
    </p:spTree>
    <p:extLst>
      <p:ext uri="{BB962C8B-B14F-4D97-AF65-F5344CB8AC3E}">
        <p14:creationId xmlns:p14="http://schemas.microsoft.com/office/powerpoint/2010/main" val="22603396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80">
                                          <p:stCondLst>
                                            <p:cond delay="0"/>
                                          </p:stCondLst>
                                        </p:cTn>
                                        <p:tgtEl>
                                          <p:spTgt spid="3">
                                            <p:txEl>
                                              <p:pRg st="3" end="3"/>
                                            </p:txEl>
                                          </p:spTgt>
                                        </p:tgtEl>
                                      </p:cBhvr>
                                    </p:animEffect>
                                    <p:anim calcmode="lin" valueType="num">
                                      <p:cBhvr>
                                        <p:cTn id="2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3">
                                            <p:txEl>
                                              <p:pRg st="3" end="3"/>
                                            </p:txEl>
                                          </p:spTgt>
                                        </p:tgtEl>
                                      </p:cBhvr>
                                      <p:to x="100000" y="60000"/>
                                    </p:animScale>
                                    <p:animScale>
                                      <p:cBhvr>
                                        <p:cTn id="26" dur="166" decel="50000">
                                          <p:stCondLst>
                                            <p:cond delay="676"/>
                                          </p:stCondLst>
                                        </p:cTn>
                                        <p:tgtEl>
                                          <p:spTgt spid="3">
                                            <p:txEl>
                                              <p:pRg st="3" end="3"/>
                                            </p:txEl>
                                          </p:spTgt>
                                        </p:tgtEl>
                                      </p:cBhvr>
                                      <p:to x="100000" y="100000"/>
                                    </p:animScale>
                                    <p:animScale>
                                      <p:cBhvr>
                                        <p:cTn id="27" dur="26">
                                          <p:stCondLst>
                                            <p:cond delay="1312"/>
                                          </p:stCondLst>
                                        </p:cTn>
                                        <p:tgtEl>
                                          <p:spTgt spid="3">
                                            <p:txEl>
                                              <p:pRg st="3" end="3"/>
                                            </p:txEl>
                                          </p:spTgt>
                                        </p:tgtEl>
                                      </p:cBhvr>
                                      <p:to x="100000" y="80000"/>
                                    </p:animScale>
                                    <p:animScale>
                                      <p:cBhvr>
                                        <p:cTn id="28" dur="166" decel="50000">
                                          <p:stCondLst>
                                            <p:cond delay="1338"/>
                                          </p:stCondLst>
                                        </p:cTn>
                                        <p:tgtEl>
                                          <p:spTgt spid="3">
                                            <p:txEl>
                                              <p:pRg st="3" end="3"/>
                                            </p:txEl>
                                          </p:spTgt>
                                        </p:tgtEl>
                                      </p:cBhvr>
                                      <p:to x="100000" y="100000"/>
                                    </p:animScale>
                                    <p:animScale>
                                      <p:cBhvr>
                                        <p:cTn id="29" dur="26">
                                          <p:stCondLst>
                                            <p:cond delay="1642"/>
                                          </p:stCondLst>
                                        </p:cTn>
                                        <p:tgtEl>
                                          <p:spTgt spid="3">
                                            <p:txEl>
                                              <p:pRg st="3" end="3"/>
                                            </p:txEl>
                                          </p:spTgt>
                                        </p:tgtEl>
                                      </p:cBhvr>
                                      <p:to x="100000" y="90000"/>
                                    </p:animScale>
                                    <p:animScale>
                                      <p:cBhvr>
                                        <p:cTn id="30" dur="166" decel="50000">
                                          <p:stCondLst>
                                            <p:cond delay="1668"/>
                                          </p:stCondLst>
                                        </p:cTn>
                                        <p:tgtEl>
                                          <p:spTgt spid="3">
                                            <p:txEl>
                                              <p:pRg st="3" end="3"/>
                                            </p:txEl>
                                          </p:spTgt>
                                        </p:tgtEl>
                                      </p:cBhvr>
                                      <p:to x="100000" y="100000"/>
                                    </p:animScale>
                                    <p:animScale>
                                      <p:cBhvr>
                                        <p:cTn id="31" dur="26">
                                          <p:stCondLst>
                                            <p:cond delay="1808"/>
                                          </p:stCondLst>
                                        </p:cTn>
                                        <p:tgtEl>
                                          <p:spTgt spid="3">
                                            <p:txEl>
                                              <p:pRg st="3" end="3"/>
                                            </p:txEl>
                                          </p:spTgt>
                                        </p:tgtEl>
                                      </p:cBhvr>
                                      <p:to x="100000" y="95000"/>
                                    </p:animScale>
                                    <p:animScale>
                                      <p:cBhvr>
                                        <p:cTn id="32"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DB8EB676-C0C5-FD9D-CCF9-65AFE5A00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144A4-AE0C-AD46-F213-2D5DEA7977B5}"/>
              </a:ext>
            </a:extLst>
          </p:cNvPr>
          <p:cNvSpPr txBox="1">
            <a:spLocks/>
          </p:cNvSpPr>
          <p:nvPr/>
        </p:nvSpPr>
        <p:spPr>
          <a:xfrm>
            <a:off x="1077433" y="65313"/>
            <a:ext cx="8015767"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Types of Agents in AI</a:t>
            </a:r>
          </a:p>
        </p:txBody>
      </p:sp>
      <p:sp>
        <p:nvSpPr>
          <p:cNvPr id="3" name="Rectangle 2">
            <a:extLst>
              <a:ext uri="{FF2B5EF4-FFF2-40B4-BE49-F238E27FC236}">
                <a16:creationId xmlns:a16="http://schemas.microsoft.com/office/drawing/2014/main" id="{3B9A6122-DEA8-33C7-FD44-B3036C4BB669}"/>
              </a:ext>
            </a:extLst>
          </p:cNvPr>
          <p:cNvSpPr/>
          <p:nvPr/>
        </p:nvSpPr>
        <p:spPr>
          <a:xfrm>
            <a:off x="544625" y="1258191"/>
            <a:ext cx="7004492" cy="3323987"/>
          </a:xfrm>
          <a:prstGeom prst="rect">
            <a:avLst/>
          </a:prstGeom>
        </p:spPr>
        <p:txBody>
          <a:bodyPr wrap="square">
            <a:spAutoFit/>
          </a:bodyPr>
          <a:lstStyle/>
          <a:p>
            <a:pPr marL="342900" lvl="0" indent="-342900" algn="just">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Simple Reflex </a:t>
            </a:r>
            <a:r>
              <a:rPr lang="en-US" sz="2000" dirty="0" smtClean="0">
                <a:latin typeface="Calibri" panose="020F0502020204030204" pitchFamily="34" charset="0"/>
                <a:ea typeface="Calibri" panose="020F0502020204030204" pitchFamily="34" charset="0"/>
                <a:cs typeface="Calibri" panose="020F0502020204030204" pitchFamily="34" charset="0"/>
              </a:rPr>
              <a:t>Agents</a:t>
            </a:r>
          </a:p>
          <a:p>
            <a:pPr marL="342900" lvl="0" indent="-342900" algn="just">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 Model-Based Reflex </a:t>
            </a:r>
            <a:r>
              <a:rPr lang="en-US" sz="2000" dirty="0" smtClean="0">
                <a:latin typeface="Calibri" panose="020F0502020204030204" pitchFamily="34" charset="0"/>
                <a:ea typeface="Calibri" panose="020F0502020204030204" pitchFamily="34" charset="0"/>
                <a:cs typeface="Calibri" panose="020F0502020204030204" pitchFamily="34" charset="0"/>
              </a:rPr>
              <a:t>Agents</a:t>
            </a:r>
          </a:p>
          <a:p>
            <a:pPr marL="342900" lvl="0" indent="-342900" algn="just">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Goal-Based </a:t>
            </a:r>
            <a:r>
              <a:rPr lang="en-US" sz="2000" dirty="0" smtClean="0">
                <a:latin typeface="Calibri" panose="020F0502020204030204" pitchFamily="34" charset="0"/>
                <a:ea typeface="Calibri" panose="020F0502020204030204" pitchFamily="34" charset="0"/>
                <a:cs typeface="Calibri" panose="020F0502020204030204" pitchFamily="34" charset="0"/>
              </a:rPr>
              <a:t>Agents</a:t>
            </a:r>
          </a:p>
          <a:p>
            <a:pPr marL="342900" lvl="0" indent="-342900" algn="just">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Utility-Based </a:t>
            </a:r>
            <a:r>
              <a:rPr lang="en-US" sz="2000" dirty="0" smtClean="0">
                <a:latin typeface="Calibri" panose="020F0502020204030204" pitchFamily="34" charset="0"/>
                <a:ea typeface="Calibri" panose="020F0502020204030204" pitchFamily="34" charset="0"/>
                <a:cs typeface="Calibri" panose="020F0502020204030204" pitchFamily="34" charset="0"/>
              </a:rPr>
              <a:t>Agents</a:t>
            </a:r>
          </a:p>
          <a:p>
            <a:pPr marL="342900" lvl="0" indent="-342900" algn="just">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 Learning </a:t>
            </a:r>
            <a:r>
              <a:rPr lang="en-US" sz="2000" dirty="0" smtClean="0">
                <a:latin typeface="Calibri" panose="020F0502020204030204" pitchFamily="34" charset="0"/>
                <a:ea typeface="Calibri" panose="020F0502020204030204" pitchFamily="34" charset="0"/>
                <a:cs typeface="Calibri" panose="020F0502020204030204" pitchFamily="34" charset="0"/>
              </a:rPr>
              <a:t>Agents</a:t>
            </a:r>
          </a:p>
          <a:p>
            <a:pPr marL="342900" lvl="0" indent="-342900" algn="just">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Multi-Agent Systems (MAS</a:t>
            </a:r>
            <a:r>
              <a:rPr lang="en-US" sz="2000" dirty="0" smtClean="0">
                <a:latin typeface="Calibri" panose="020F0502020204030204" pitchFamily="34" charset="0"/>
                <a:ea typeface="Calibri" panose="020F0502020204030204" pitchFamily="34" charset="0"/>
                <a:cs typeface="Calibri" panose="020F0502020204030204" pitchFamily="34" charset="0"/>
              </a:rPr>
              <a:t>)</a:t>
            </a:r>
          </a:p>
          <a:p>
            <a:pPr marL="342900" lvl="0" indent="-342900" algn="just">
              <a:lnSpc>
                <a:spcPct val="15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 Hierarchical agents</a:t>
            </a:r>
          </a:p>
        </p:txBody>
      </p:sp>
    </p:spTree>
    <p:extLst>
      <p:ext uri="{BB962C8B-B14F-4D97-AF65-F5344CB8AC3E}">
        <p14:creationId xmlns:p14="http://schemas.microsoft.com/office/powerpoint/2010/main" val="34639305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580">
                                          <p:stCondLst>
                                            <p:cond delay="0"/>
                                          </p:stCondLst>
                                        </p:cTn>
                                        <p:tgtEl>
                                          <p:spTgt spid="3">
                                            <p:txEl>
                                              <p:pRg st="3" end="3"/>
                                            </p:txEl>
                                          </p:spTgt>
                                        </p:tgtEl>
                                      </p:cBhvr>
                                    </p:animEffect>
                                    <p:anim calcmode="lin" valueType="num">
                                      <p:cBhvr>
                                        <p:cTn id="5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3" end="3"/>
                                            </p:txEl>
                                          </p:spTgt>
                                        </p:tgtEl>
                                      </p:cBhvr>
                                      <p:to x="100000" y="60000"/>
                                    </p:animScale>
                                    <p:animScale>
                                      <p:cBhvr>
                                        <p:cTn id="62" dur="166" decel="50000">
                                          <p:stCondLst>
                                            <p:cond delay="676"/>
                                          </p:stCondLst>
                                        </p:cTn>
                                        <p:tgtEl>
                                          <p:spTgt spid="3">
                                            <p:txEl>
                                              <p:pRg st="3" end="3"/>
                                            </p:txEl>
                                          </p:spTgt>
                                        </p:tgtEl>
                                      </p:cBhvr>
                                      <p:to x="100000" y="100000"/>
                                    </p:animScale>
                                    <p:animScale>
                                      <p:cBhvr>
                                        <p:cTn id="63" dur="26">
                                          <p:stCondLst>
                                            <p:cond delay="1312"/>
                                          </p:stCondLst>
                                        </p:cTn>
                                        <p:tgtEl>
                                          <p:spTgt spid="3">
                                            <p:txEl>
                                              <p:pRg st="3" end="3"/>
                                            </p:txEl>
                                          </p:spTgt>
                                        </p:tgtEl>
                                      </p:cBhvr>
                                      <p:to x="100000" y="80000"/>
                                    </p:animScale>
                                    <p:animScale>
                                      <p:cBhvr>
                                        <p:cTn id="64" dur="166" decel="50000">
                                          <p:stCondLst>
                                            <p:cond delay="1338"/>
                                          </p:stCondLst>
                                        </p:cTn>
                                        <p:tgtEl>
                                          <p:spTgt spid="3">
                                            <p:txEl>
                                              <p:pRg st="3" end="3"/>
                                            </p:txEl>
                                          </p:spTgt>
                                        </p:tgtEl>
                                      </p:cBhvr>
                                      <p:to x="100000" y="100000"/>
                                    </p:animScale>
                                    <p:animScale>
                                      <p:cBhvr>
                                        <p:cTn id="65" dur="26">
                                          <p:stCondLst>
                                            <p:cond delay="1642"/>
                                          </p:stCondLst>
                                        </p:cTn>
                                        <p:tgtEl>
                                          <p:spTgt spid="3">
                                            <p:txEl>
                                              <p:pRg st="3" end="3"/>
                                            </p:txEl>
                                          </p:spTgt>
                                        </p:tgtEl>
                                      </p:cBhvr>
                                      <p:to x="100000" y="90000"/>
                                    </p:animScale>
                                    <p:animScale>
                                      <p:cBhvr>
                                        <p:cTn id="66" dur="166" decel="50000">
                                          <p:stCondLst>
                                            <p:cond delay="1668"/>
                                          </p:stCondLst>
                                        </p:cTn>
                                        <p:tgtEl>
                                          <p:spTgt spid="3">
                                            <p:txEl>
                                              <p:pRg st="3" end="3"/>
                                            </p:txEl>
                                          </p:spTgt>
                                        </p:tgtEl>
                                      </p:cBhvr>
                                      <p:to x="100000" y="100000"/>
                                    </p:animScale>
                                    <p:animScale>
                                      <p:cBhvr>
                                        <p:cTn id="67" dur="26">
                                          <p:stCondLst>
                                            <p:cond delay="1808"/>
                                          </p:stCondLst>
                                        </p:cTn>
                                        <p:tgtEl>
                                          <p:spTgt spid="3">
                                            <p:txEl>
                                              <p:pRg st="3" end="3"/>
                                            </p:txEl>
                                          </p:spTgt>
                                        </p:tgtEl>
                                      </p:cBhvr>
                                      <p:to x="100000" y="95000"/>
                                    </p:animScale>
                                    <p:animScale>
                                      <p:cBhvr>
                                        <p:cTn id="68" dur="166" decel="50000">
                                          <p:stCondLst>
                                            <p:cond delay="1834"/>
                                          </p:stCondLst>
                                        </p:cTn>
                                        <p:tgtEl>
                                          <p:spTgt spid="3">
                                            <p:txEl>
                                              <p:pRg st="3" end="3"/>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wipe(down)">
                                      <p:cBhvr>
                                        <p:cTn id="71" dur="580">
                                          <p:stCondLst>
                                            <p:cond delay="0"/>
                                          </p:stCondLst>
                                        </p:cTn>
                                        <p:tgtEl>
                                          <p:spTgt spid="3">
                                            <p:txEl>
                                              <p:pRg st="4" end="4"/>
                                            </p:txEl>
                                          </p:spTgt>
                                        </p:tgtEl>
                                      </p:cBhvr>
                                    </p:animEffect>
                                    <p:anim calcmode="lin" valueType="num">
                                      <p:cBhvr>
                                        <p:cTn id="7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4" end="4"/>
                                            </p:txEl>
                                          </p:spTgt>
                                        </p:tgtEl>
                                      </p:cBhvr>
                                      <p:to x="100000" y="60000"/>
                                    </p:animScale>
                                    <p:animScale>
                                      <p:cBhvr>
                                        <p:cTn id="78" dur="166" decel="50000">
                                          <p:stCondLst>
                                            <p:cond delay="676"/>
                                          </p:stCondLst>
                                        </p:cTn>
                                        <p:tgtEl>
                                          <p:spTgt spid="3">
                                            <p:txEl>
                                              <p:pRg st="4" end="4"/>
                                            </p:txEl>
                                          </p:spTgt>
                                        </p:tgtEl>
                                      </p:cBhvr>
                                      <p:to x="100000" y="100000"/>
                                    </p:animScale>
                                    <p:animScale>
                                      <p:cBhvr>
                                        <p:cTn id="79" dur="26">
                                          <p:stCondLst>
                                            <p:cond delay="1312"/>
                                          </p:stCondLst>
                                        </p:cTn>
                                        <p:tgtEl>
                                          <p:spTgt spid="3">
                                            <p:txEl>
                                              <p:pRg st="4" end="4"/>
                                            </p:txEl>
                                          </p:spTgt>
                                        </p:tgtEl>
                                      </p:cBhvr>
                                      <p:to x="100000" y="80000"/>
                                    </p:animScale>
                                    <p:animScale>
                                      <p:cBhvr>
                                        <p:cTn id="80" dur="166" decel="50000">
                                          <p:stCondLst>
                                            <p:cond delay="1338"/>
                                          </p:stCondLst>
                                        </p:cTn>
                                        <p:tgtEl>
                                          <p:spTgt spid="3">
                                            <p:txEl>
                                              <p:pRg st="4" end="4"/>
                                            </p:txEl>
                                          </p:spTgt>
                                        </p:tgtEl>
                                      </p:cBhvr>
                                      <p:to x="100000" y="100000"/>
                                    </p:animScale>
                                    <p:animScale>
                                      <p:cBhvr>
                                        <p:cTn id="81" dur="26">
                                          <p:stCondLst>
                                            <p:cond delay="1642"/>
                                          </p:stCondLst>
                                        </p:cTn>
                                        <p:tgtEl>
                                          <p:spTgt spid="3">
                                            <p:txEl>
                                              <p:pRg st="4" end="4"/>
                                            </p:txEl>
                                          </p:spTgt>
                                        </p:tgtEl>
                                      </p:cBhvr>
                                      <p:to x="100000" y="90000"/>
                                    </p:animScale>
                                    <p:animScale>
                                      <p:cBhvr>
                                        <p:cTn id="82" dur="166" decel="50000">
                                          <p:stCondLst>
                                            <p:cond delay="1668"/>
                                          </p:stCondLst>
                                        </p:cTn>
                                        <p:tgtEl>
                                          <p:spTgt spid="3">
                                            <p:txEl>
                                              <p:pRg st="4" end="4"/>
                                            </p:txEl>
                                          </p:spTgt>
                                        </p:tgtEl>
                                      </p:cBhvr>
                                      <p:to x="100000" y="100000"/>
                                    </p:animScale>
                                    <p:animScale>
                                      <p:cBhvr>
                                        <p:cTn id="83" dur="26">
                                          <p:stCondLst>
                                            <p:cond delay="1808"/>
                                          </p:stCondLst>
                                        </p:cTn>
                                        <p:tgtEl>
                                          <p:spTgt spid="3">
                                            <p:txEl>
                                              <p:pRg st="4" end="4"/>
                                            </p:txEl>
                                          </p:spTgt>
                                        </p:tgtEl>
                                      </p:cBhvr>
                                      <p:to x="100000" y="95000"/>
                                    </p:animScale>
                                    <p:animScale>
                                      <p:cBhvr>
                                        <p:cTn id="84" dur="166" decel="50000">
                                          <p:stCondLst>
                                            <p:cond delay="1834"/>
                                          </p:stCondLst>
                                        </p:cTn>
                                        <p:tgtEl>
                                          <p:spTgt spid="3">
                                            <p:txEl>
                                              <p:pRg st="4" end="4"/>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animEffect transition="in" filter="wipe(down)">
                                      <p:cBhvr>
                                        <p:cTn id="87" dur="580">
                                          <p:stCondLst>
                                            <p:cond delay="0"/>
                                          </p:stCondLst>
                                        </p:cTn>
                                        <p:tgtEl>
                                          <p:spTgt spid="3">
                                            <p:txEl>
                                              <p:pRg st="5" end="5"/>
                                            </p:txEl>
                                          </p:spTgt>
                                        </p:tgtEl>
                                      </p:cBhvr>
                                    </p:animEffect>
                                    <p:anim calcmode="lin" valueType="num">
                                      <p:cBhvr>
                                        <p:cTn id="8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5" end="5"/>
                                            </p:txEl>
                                          </p:spTgt>
                                        </p:tgtEl>
                                      </p:cBhvr>
                                      <p:to x="100000" y="60000"/>
                                    </p:animScale>
                                    <p:animScale>
                                      <p:cBhvr>
                                        <p:cTn id="94" dur="166" decel="50000">
                                          <p:stCondLst>
                                            <p:cond delay="676"/>
                                          </p:stCondLst>
                                        </p:cTn>
                                        <p:tgtEl>
                                          <p:spTgt spid="3">
                                            <p:txEl>
                                              <p:pRg st="5" end="5"/>
                                            </p:txEl>
                                          </p:spTgt>
                                        </p:tgtEl>
                                      </p:cBhvr>
                                      <p:to x="100000" y="100000"/>
                                    </p:animScale>
                                    <p:animScale>
                                      <p:cBhvr>
                                        <p:cTn id="95" dur="26">
                                          <p:stCondLst>
                                            <p:cond delay="1312"/>
                                          </p:stCondLst>
                                        </p:cTn>
                                        <p:tgtEl>
                                          <p:spTgt spid="3">
                                            <p:txEl>
                                              <p:pRg st="5" end="5"/>
                                            </p:txEl>
                                          </p:spTgt>
                                        </p:tgtEl>
                                      </p:cBhvr>
                                      <p:to x="100000" y="80000"/>
                                    </p:animScale>
                                    <p:animScale>
                                      <p:cBhvr>
                                        <p:cTn id="96" dur="166" decel="50000">
                                          <p:stCondLst>
                                            <p:cond delay="1338"/>
                                          </p:stCondLst>
                                        </p:cTn>
                                        <p:tgtEl>
                                          <p:spTgt spid="3">
                                            <p:txEl>
                                              <p:pRg st="5" end="5"/>
                                            </p:txEl>
                                          </p:spTgt>
                                        </p:tgtEl>
                                      </p:cBhvr>
                                      <p:to x="100000" y="100000"/>
                                    </p:animScale>
                                    <p:animScale>
                                      <p:cBhvr>
                                        <p:cTn id="97" dur="26">
                                          <p:stCondLst>
                                            <p:cond delay="1642"/>
                                          </p:stCondLst>
                                        </p:cTn>
                                        <p:tgtEl>
                                          <p:spTgt spid="3">
                                            <p:txEl>
                                              <p:pRg st="5" end="5"/>
                                            </p:txEl>
                                          </p:spTgt>
                                        </p:tgtEl>
                                      </p:cBhvr>
                                      <p:to x="100000" y="90000"/>
                                    </p:animScale>
                                    <p:animScale>
                                      <p:cBhvr>
                                        <p:cTn id="98" dur="166" decel="50000">
                                          <p:stCondLst>
                                            <p:cond delay="1668"/>
                                          </p:stCondLst>
                                        </p:cTn>
                                        <p:tgtEl>
                                          <p:spTgt spid="3">
                                            <p:txEl>
                                              <p:pRg st="5" end="5"/>
                                            </p:txEl>
                                          </p:spTgt>
                                        </p:tgtEl>
                                      </p:cBhvr>
                                      <p:to x="100000" y="100000"/>
                                    </p:animScale>
                                    <p:animScale>
                                      <p:cBhvr>
                                        <p:cTn id="99" dur="26">
                                          <p:stCondLst>
                                            <p:cond delay="1808"/>
                                          </p:stCondLst>
                                        </p:cTn>
                                        <p:tgtEl>
                                          <p:spTgt spid="3">
                                            <p:txEl>
                                              <p:pRg st="5" end="5"/>
                                            </p:txEl>
                                          </p:spTgt>
                                        </p:tgtEl>
                                      </p:cBhvr>
                                      <p:to x="100000" y="95000"/>
                                    </p:animScale>
                                    <p:animScale>
                                      <p:cBhvr>
                                        <p:cTn id="100" dur="166" decel="50000">
                                          <p:stCondLst>
                                            <p:cond delay="1834"/>
                                          </p:stCondLst>
                                        </p:cTn>
                                        <p:tgtEl>
                                          <p:spTgt spid="3">
                                            <p:txEl>
                                              <p:pRg st="5" end="5"/>
                                            </p:txEl>
                                          </p:spTgt>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3">
                                            <p:txEl>
                                              <p:pRg st="6" end="6"/>
                                            </p:txEl>
                                          </p:spTgt>
                                        </p:tgtEl>
                                        <p:attrNameLst>
                                          <p:attrName>style.visibility</p:attrName>
                                        </p:attrNameLst>
                                      </p:cBhvr>
                                      <p:to>
                                        <p:strVal val="visible"/>
                                      </p:to>
                                    </p:set>
                                    <p:animEffect transition="in" filter="wipe(down)">
                                      <p:cBhvr>
                                        <p:cTn id="103" dur="580">
                                          <p:stCondLst>
                                            <p:cond delay="0"/>
                                          </p:stCondLst>
                                        </p:cTn>
                                        <p:tgtEl>
                                          <p:spTgt spid="3">
                                            <p:txEl>
                                              <p:pRg st="6" end="6"/>
                                            </p:txEl>
                                          </p:spTgt>
                                        </p:tgtEl>
                                      </p:cBhvr>
                                    </p:animEffect>
                                    <p:anim calcmode="lin" valueType="num">
                                      <p:cBhvr>
                                        <p:cTn id="10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3">
                                            <p:txEl>
                                              <p:pRg st="6" end="6"/>
                                            </p:txEl>
                                          </p:spTgt>
                                        </p:tgtEl>
                                      </p:cBhvr>
                                      <p:to x="100000" y="60000"/>
                                    </p:animScale>
                                    <p:animScale>
                                      <p:cBhvr>
                                        <p:cTn id="110" dur="166" decel="50000">
                                          <p:stCondLst>
                                            <p:cond delay="676"/>
                                          </p:stCondLst>
                                        </p:cTn>
                                        <p:tgtEl>
                                          <p:spTgt spid="3">
                                            <p:txEl>
                                              <p:pRg st="6" end="6"/>
                                            </p:txEl>
                                          </p:spTgt>
                                        </p:tgtEl>
                                      </p:cBhvr>
                                      <p:to x="100000" y="100000"/>
                                    </p:animScale>
                                    <p:animScale>
                                      <p:cBhvr>
                                        <p:cTn id="111" dur="26">
                                          <p:stCondLst>
                                            <p:cond delay="1312"/>
                                          </p:stCondLst>
                                        </p:cTn>
                                        <p:tgtEl>
                                          <p:spTgt spid="3">
                                            <p:txEl>
                                              <p:pRg st="6" end="6"/>
                                            </p:txEl>
                                          </p:spTgt>
                                        </p:tgtEl>
                                      </p:cBhvr>
                                      <p:to x="100000" y="80000"/>
                                    </p:animScale>
                                    <p:animScale>
                                      <p:cBhvr>
                                        <p:cTn id="112" dur="166" decel="50000">
                                          <p:stCondLst>
                                            <p:cond delay="1338"/>
                                          </p:stCondLst>
                                        </p:cTn>
                                        <p:tgtEl>
                                          <p:spTgt spid="3">
                                            <p:txEl>
                                              <p:pRg st="6" end="6"/>
                                            </p:txEl>
                                          </p:spTgt>
                                        </p:tgtEl>
                                      </p:cBhvr>
                                      <p:to x="100000" y="100000"/>
                                    </p:animScale>
                                    <p:animScale>
                                      <p:cBhvr>
                                        <p:cTn id="113" dur="26">
                                          <p:stCondLst>
                                            <p:cond delay="1642"/>
                                          </p:stCondLst>
                                        </p:cTn>
                                        <p:tgtEl>
                                          <p:spTgt spid="3">
                                            <p:txEl>
                                              <p:pRg st="6" end="6"/>
                                            </p:txEl>
                                          </p:spTgt>
                                        </p:tgtEl>
                                      </p:cBhvr>
                                      <p:to x="100000" y="90000"/>
                                    </p:animScale>
                                    <p:animScale>
                                      <p:cBhvr>
                                        <p:cTn id="114" dur="166" decel="50000">
                                          <p:stCondLst>
                                            <p:cond delay="1668"/>
                                          </p:stCondLst>
                                        </p:cTn>
                                        <p:tgtEl>
                                          <p:spTgt spid="3">
                                            <p:txEl>
                                              <p:pRg st="6" end="6"/>
                                            </p:txEl>
                                          </p:spTgt>
                                        </p:tgtEl>
                                      </p:cBhvr>
                                      <p:to x="100000" y="100000"/>
                                    </p:animScale>
                                    <p:animScale>
                                      <p:cBhvr>
                                        <p:cTn id="115" dur="26">
                                          <p:stCondLst>
                                            <p:cond delay="1808"/>
                                          </p:stCondLst>
                                        </p:cTn>
                                        <p:tgtEl>
                                          <p:spTgt spid="3">
                                            <p:txEl>
                                              <p:pRg st="6" end="6"/>
                                            </p:txEl>
                                          </p:spTgt>
                                        </p:tgtEl>
                                      </p:cBhvr>
                                      <p:to x="100000" y="95000"/>
                                    </p:animScale>
                                    <p:animScale>
                                      <p:cBhvr>
                                        <p:cTn id="116"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9B5ADBA5-8D53-0294-9728-E51473EED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678D3-AF5F-FC1C-D824-728945420670}"/>
              </a:ext>
            </a:extLst>
          </p:cNvPr>
          <p:cNvSpPr txBox="1">
            <a:spLocks/>
          </p:cNvSpPr>
          <p:nvPr/>
        </p:nvSpPr>
        <p:spPr>
          <a:xfrm>
            <a:off x="1134140" y="65313"/>
            <a:ext cx="7959060"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1. Simple Reflex Agents</a:t>
            </a:r>
          </a:p>
        </p:txBody>
      </p:sp>
      <p:sp>
        <p:nvSpPr>
          <p:cNvPr id="3" name="Rectangle 2">
            <a:extLst>
              <a:ext uri="{FF2B5EF4-FFF2-40B4-BE49-F238E27FC236}">
                <a16:creationId xmlns:a16="http://schemas.microsoft.com/office/drawing/2014/main" id="{9B1D4D5C-157D-632B-8455-3092BD474939}"/>
              </a:ext>
            </a:extLst>
          </p:cNvPr>
          <p:cNvSpPr/>
          <p:nvPr/>
        </p:nvSpPr>
        <p:spPr>
          <a:xfrm>
            <a:off x="707656" y="1130601"/>
            <a:ext cx="8639575" cy="464871"/>
          </a:xfrm>
          <a:prstGeom prst="rect">
            <a:avLst/>
          </a:prstGeom>
        </p:spPr>
        <p:txBody>
          <a:bodyPr wrap="square">
            <a:spAutoFit/>
          </a:bodyPr>
          <a:lstStyle/>
          <a:p>
            <a:pPr marL="285750" lvl="0" indent="-285750" algn="just">
              <a:lnSpc>
                <a:spcPct val="150000"/>
              </a:lnSpc>
              <a:buFont typeface="Wingdings" panose="05000000000000000000" pitchFamily="2" charset="2"/>
              <a:buChar char="Ø"/>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p:cNvSpPr/>
          <p:nvPr/>
        </p:nvSpPr>
        <p:spPr>
          <a:xfrm>
            <a:off x="935666" y="1233377"/>
            <a:ext cx="2771554" cy="2400657"/>
          </a:xfrm>
          <a:prstGeom prst="rect">
            <a:avLst/>
          </a:prstGeom>
        </p:spPr>
        <p:txBody>
          <a:bodyPr wrap="square">
            <a:spAutoFit/>
          </a:bodyPr>
          <a:lstStyle/>
          <a:p>
            <a:pPr>
              <a:lnSpc>
                <a:spcPct val="150000"/>
              </a:lnSpc>
            </a:pPr>
            <a:r>
              <a:rPr lang="en-US" sz="2000" dirty="0">
                <a:solidFill>
                  <a:srgbClr val="273239"/>
                </a:solidFill>
                <a:latin typeface="Calibri" panose="020F0502020204030204" pitchFamily="34" charset="0"/>
                <a:ea typeface="Calibri" panose="020F0502020204030204" pitchFamily="34" charset="0"/>
                <a:cs typeface="Calibri" panose="020F0502020204030204" pitchFamily="34" charset="0"/>
              </a:rPr>
              <a:t>Simple reflex agents are fundamental constructs in </a:t>
            </a:r>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artificial intelligence (AI) </a:t>
            </a:r>
            <a:r>
              <a:rPr lang="en-US" sz="2000" dirty="0">
                <a:solidFill>
                  <a:srgbClr val="273239"/>
                </a:solidFill>
                <a:latin typeface="Calibri" panose="020F0502020204030204" pitchFamily="34" charset="0"/>
                <a:ea typeface="Calibri" panose="020F0502020204030204" pitchFamily="34" charset="0"/>
                <a:cs typeface="Calibri" panose="020F0502020204030204" pitchFamily="34" charset="0"/>
              </a:rPr>
              <a:t>that perform on a simple </a:t>
            </a:r>
            <a:r>
              <a:rPr lang="en-US" sz="2000" dirty="0" smtClean="0">
                <a:solidFill>
                  <a:srgbClr val="273239"/>
                </a:solidFill>
                <a:latin typeface="Calibri" panose="020F0502020204030204" pitchFamily="34" charset="0"/>
                <a:ea typeface="Calibri" panose="020F0502020204030204" pitchFamily="34" charset="0"/>
                <a:cs typeface="Calibri" panose="020F0502020204030204" pitchFamily="34" charset="0"/>
              </a:rPr>
              <a:t>precept.</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904" y="1363036"/>
            <a:ext cx="4458531" cy="3286936"/>
          </a:xfrm>
          <a:prstGeom prst="rect">
            <a:avLst/>
          </a:prstGeom>
        </p:spPr>
      </p:pic>
    </p:spTree>
    <p:extLst>
      <p:ext uri="{BB962C8B-B14F-4D97-AF65-F5344CB8AC3E}">
        <p14:creationId xmlns:p14="http://schemas.microsoft.com/office/powerpoint/2010/main" val="9434478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D27A26CE-1D05-8EA3-E159-B8A8B3FB2D9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346C6CB-A65D-0084-B1DC-6AC386391F31}"/>
              </a:ext>
            </a:extLst>
          </p:cNvPr>
          <p:cNvSpPr txBox="1"/>
          <p:nvPr/>
        </p:nvSpPr>
        <p:spPr>
          <a:xfrm>
            <a:off x="8609524" y="85987"/>
            <a:ext cx="38343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19</a:t>
            </a:r>
          </a:p>
        </p:txBody>
      </p:sp>
      <p:sp>
        <p:nvSpPr>
          <p:cNvPr id="2" name="Title 1">
            <a:extLst>
              <a:ext uri="{FF2B5EF4-FFF2-40B4-BE49-F238E27FC236}">
                <a16:creationId xmlns:a16="http://schemas.microsoft.com/office/drawing/2014/main" id="{AE4B926B-C4A1-5349-346F-2A9911F6060F}"/>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2. Model-Based Reflex Agents</a:t>
            </a:r>
          </a:p>
        </p:txBody>
      </p:sp>
      <p:sp>
        <p:nvSpPr>
          <p:cNvPr id="3" name="Rectangle 2">
            <a:extLst>
              <a:ext uri="{FF2B5EF4-FFF2-40B4-BE49-F238E27FC236}">
                <a16:creationId xmlns:a16="http://schemas.microsoft.com/office/drawing/2014/main" id="{E4A3E065-A79B-2F5D-6BE8-C45DC8DB78F8}"/>
              </a:ext>
            </a:extLst>
          </p:cNvPr>
          <p:cNvSpPr/>
          <p:nvPr/>
        </p:nvSpPr>
        <p:spPr>
          <a:xfrm>
            <a:off x="296531" y="1350340"/>
            <a:ext cx="3233477" cy="2585323"/>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1800" b="1" dirty="0" smtClean="0">
                <a:latin typeface="Calibri" panose="020F0502020204030204" pitchFamily="34" charset="0"/>
                <a:ea typeface="Calibri" panose="020F0502020204030204" pitchFamily="34" charset="0"/>
                <a:cs typeface="Calibri" panose="020F0502020204030204" pitchFamily="34" charset="0"/>
              </a:rPr>
              <a:t>Model-based reflex </a:t>
            </a:r>
            <a:r>
              <a:rPr lang="en-US" sz="1800" b="1" dirty="0">
                <a:latin typeface="Calibri" panose="020F0502020204030204" pitchFamily="34" charset="0"/>
                <a:ea typeface="Calibri" panose="020F0502020204030204" pitchFamily="34" charset="0"/>
                <a:cs typeface="Calibri" panose="020F0502020204030204" pitchFamily="34" charset="0"/>
              </a:rPr>
              <a:t>agents </a:t>
            </a:r>
            <a:r>
              <a:rPr lang="en-US" sz="1800" dirty="0">
                <a:latin typeface="Calibri" panose="020F0502020204030204" pitchFamily="34" charset="0"/>
                <a:ea typeface="Calibri" panose="020F0502020204030204" pitchFamily="34" charset="0"/>
                <a:cs typeface="Calibri" panose="020F0502020204030204" pitchFamily="34" charset="0"/>
              </a:rPr>
              <a:t>are a type of intelligent agent in artificial intelligence that operate on the basis of a simplified model of the world.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5004" y="1056167"/>
            <a:ext cx="4727325" cy="3424558"/>
          </a:xfrm>
          <a:prstGeom prst="rect">
            <a:avLst/>
          </a:prstGeom>
        </p:spPr>
      </p:pic>
    </p:spTree>
    <p:extLst>
      <p:ext uri="{BB962C8B-B14F-4D97-AF65-F5344CB8AC3E}">
        <p14:creationId xmlns:p14="http://schemas.microsoft.com/office/powerpoint/2010/main" val="18556945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D68F5102-6456-D0E7-8257-8AF52C53F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F1540-9488-5BDF-B994-28FA06DFEF80}"/>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3. Goal-Based Agents</a:t>
            </a:r>
          </a:p>
        </p:txBody>
      </p:sp>
      <p:sp>
        <p:nvSpPr>
          <p:cNvPr id="3" name="Rectangle 2">
            <a:extLst>
              <a:ext uri="{FF2B5EF4-FFF2-40B4-BE49-F238E27FC236}">
                <a16:creationId xmlns:a16="http://schemas.microsoft.com/office/drawing/2014/main" id="{824B9115-CCF7-D7B9-61CA-F432F66A92F0}"/>
              </a:ext>
            </a:extLst>
          </p:cNvPr>
          <p:cNvSpPr/>
          <p:nvPr/>
        </p:nvSpPr>
        <p:spPr>
          <a:xfrm>
            <a:off x="254002" y="939215"/>
            <a:ext cx="3779282" cy="3416320"/>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Goal-based agents</a:t>
            </a:r>
            <a:r>
              <a:rPr lang="en-US" sz="1800" dirty="0">
                <a:latin typeface="Calibri" panose="020F0502020204030204" pitchFamily="34" charset="0"/>
                <a:ea typeface="Calibri" panose="020F0502020204030204" pitchFamily="34" charset="0"/>
                <a:cs typeface="Calibri" panose="020F0502020204030204" pitchFamily="34" charset="0"/>
              </a:rPr>
              <a:t> select actions by considering future states relative to explicit goals. They are capable of planning sequences of actions to reach these goals rather than just reacting to the current state which enables more flexible and intelligent problem-solving.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448" y="1056167"/>
            <a:ext cx="4545022" cy="3418002"/>
          </a:xfrm>
          <a:prstGeom prst="rect">
            <a:avLst/>
          </a:prstGeom>
        </p:spPr>
      </p:pic>
    </p:spTree>
    <p:extLst>
      <p:ext uri="{BB962C8B-B14F-4D97-AF65-F5344CB8AC3E}">
        <p14:creationId xmlns:p14="http://schemas.microsoft.com/office/powerpoint/2010/main" val="4594570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7625C63D-2CE4-8AD1-DF5F-0583526A5E0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F753845-6288-AA54-590F-42F98FC361E6}"/>
              </a:ext>
            </a:extLst>
          </p:cNvPr>
          <p:cNvSpPr txBox="1"/>
          <p:nvPr/>
        </p:nvSpPr>
        <p:spPr>
          <a:xfrm>
            <a:off x="8609524" y="85987"/>
            <a:ext cx="38343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21</a:t>
            </a:r>
          </a:p>
        </p:txBody>
      </p:sp>
      <p:sp>
        <p:nvSpPr>
          <p:cNvPr id="2" name="Title 1">
            <a:extLst>
              <a:ext uri="{FF2B5EF4-FFF2-40B4-BE49-F238E27FC236}">
                <a16:creationId xmlns:a16="http://schemas.microsoft.com/office/drawing/2014/main" id="{A23F0E1B-B449-7123-8199-8B0DCAE8C133}"/>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4. Utility-Based Agents</a:t>
            </a:r>
          </a:p>
        </p:txBody>
      </p:sp>
      <p:sp>
        <p:nvSpPr>
          <p:cNvPr id="3" name="Rectangle 2">
            <a:extLst>
              <a:ext uri="{FF2B5EF4-FFF2-40B4-BE49-F238E27FC236}">
                <a16:creationId xmlns:a16="http://schemas.microsoft.com/office/drawing/2014/main" id="{6BFF648F-10DD-80C1-8E76-5F2C2F5AE917}"/>
              </a:ext>
            </a:extLst>
          </p:cNvPr>
          <p:cNvSpPr/>
          <p:nvPr/>
        </p:nvSpPr>
        <p:spPr>
          <a:xfrm>
            <a:off x="254001" y="939214"/>
            <a:ext cx="4360529" cy="3831818"/>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Utility-based agents </a:t>
            </a:r>
            <a:r>
              <a:rPr lang="en-US" sz="1800" dirty="0">
                <a:latin typeface="Calibri" panose="020F0502020204030204" pitchFamily="34" charset="0"/>
                <a:ea typeface="Calibri" panose="020F0502020204030204" pitchFamily="34" charset="0"/>
                <a:cs typeface="Calibri" panose="020F0502020204030204" pitchFamily="34" charset="0"/>
              </a:rPr>
              <a:t>extend goal-based reasoning by considering not only whether a goal is met but also how valuable or desirable a particular outcome is. They use </a:t>
            </a:r>
            <a:r>
              <a:rPr lang="en-US" sz="1800" b="1" dirty="0">
                <a:latin typeface="Calibri" panose="020F0502020204030204" pitchFamily="34" charset="0"/>
                <a:ea typeface="Calibri" panose="020F0502020204030204" pitchFamily="34" charset="0"/>
                <a:cs typeface="Calibri" panose="020F0502020204030204" pitchFamily="34" charset="0"/>
              </a:rPr>
              <a:t>a utility function to quantify preferences </a:t>
            </a:r>
            <a:r>
              <a:rPr lang="en-US" sz="1800" dirty="0">
                <a:latin typeface="Calibri" panose="020F0502020204030204" pitchFamily="34" charset="0"/>
                <a:ea typeface="Calibri" panose="020F0502020204030204" pitchFamily="34" charset="0"/>
                <a:cs typeface="Calibri" panose="020F0502020204030204" pitchFamily="34" charset="0"/>
              </a:rPr>
              <a:t>and make trade-offs between competing objectives, enabling nuanced decision-making in uncertain or resource-limited situations.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531" y="985843"/>
            <a:ext cx="4277118" cy="3785189"/>
          </a:xfrm>
          <a:prstGeom prst="rect">
            <a:avLst/>
          </a:prstGeom>
        </p:spPr>
      </p:pic>
    </p:spTree>
    <p:extLst>
      <p:ext uri="{BB962C8B-B14F-4D97-AF65-F5344CB8AC3E}">
        <p14:creationId xmlns:p14="http://schemas.microsoft.com/office/powerpoint/2010/main" val="30137142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8BF8335F-90CF-FB2A-E7B9-A9C6BA0EBE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73224-E45D-F5C3-6DBF-2690D093F36E}"/>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5. Learning Agents</a:t>
            </a:r>
          </a:p>
        </p:txBody>
      </p:sp>
      <p:sp>
        <p:nvSpPr>
          <p:cNvPr id="3" name="Rectangle 2">
            <a:extLst>
              <a:ext uri="{FF2B5EF4-FFF2-40B4-BE49-F238E27FC236}">
                <a16:creationId xmlns:a16="http://schemas.microsoft.com/office/drawing/2014/main" id="{FF6AF536-C9C9-31C7-4E7E-81FDB7B6E96B}"/>
              </a:ext>
            </a:extLst>
          </p:cNvPr>
          <p:cNvSpPr/>
          <p:nvPr/>
        </p:nvSpPr>
        <p:spPr>
          <a:xfrm>
            <a:off x="168942" y="1598431"/>
            <a:ext cx="2687672" cy="2308324"/>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Learning agents </a:t>
            </a:r>
            <a:r>
              <a:rPr lang="en-US" sz="1600" dirty="0">
                <a:latin typeface="Calibri" panose="020F0502020204030204" pitchFamily="34" charset="0"/>
                <a:ea typeface="Calibri" panose="020F0502020204030204" pitchFamily="34" charset="0"/>
                <a:cs typeface="Calibri" panose="020F0502020204030204" pitchFamily="34" charset="0"/>
              </a:rPr>
              <a:t>improve their performance over time by learning from experience and updating their internal models, strategies or policies.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326" y="1205022"/>
            <a:ext cx="5791200" cy="3545881"/>
          </a:xfrm>
          <a:prstGeom prst="rect">
            <a:avLst/>
          </a:prstGeom>
        </p:spPr>
      </p:pic>
    </p:spTree>
    <p:extLst>
      <p:ext uri="{BB962C8B-B14F-4D97-AF65-F5344CB8AC3E}">
        <p14:creationId xmlns:p14="http://schemas.microsoft.com/office/powerpoint/2010/main" val="28516689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267A515D-6629-4493-7719-FC2A53A706C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88A70C3-485A-DF03-EC50-1FD85B1DFC2D}"/>
              </a:ext>
            </a:extLst>
          </p:cNvPr>
          <p:cNvSpPr txBox="1"/>
          <p:nvPr/>
        </p:nvSpPr>
        <p:spPr>
          <a:xfrm>
            <a:off x="8609524" y="85987"/>
            <a:ext cx="38343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23</a:t>
            </a:r>
          </a:p>
        </p:txBody>
      </p:sp>
      <p:sp>
        <p:nvSpPr>
          <p:cNvPr id="2" name="Title 1">
            <a:extLst>
              <a:ext uri="{FF2B5EF4-FFF2-40B4-BE49-F238E27FC236}">
                <a16:creationId xmlns:a16="http://schemas.microsoft.com/office/drawing/2014/main" id="{F3CFC080-BC41-0EA9-4CEB-4F33F1E2B574}"/>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6. Multi-Agent Systems (MAS)</a:t>
            </a:r>
          </a:p>
        </p:txBody>
      </p:sp>
      <p:sp>
        <p:nvSpPr>
          <p:cNvPr id="3" name="Rectangle 2">
            <a:extLst>
              <a:ext uri="{FF2B5EF4-FFF2-40B4-BE49-F238E27FC236}">
                <a16:creationId xmlns:a16="http://schemas.microsoft.com/office/drawing/2014/main" id="{630FB833-80E0-00E8-7445-0198A7F3EBCE}"/>
              </a:ext>
            </a:extLst>
          </p:cNvPr>
          <p:cNvSpPr/>
          <p:nvPr/>
        </p:nvSpPr>
        <p:spPr>
          <a:xfrm>
            <a:off x="261089" y="1080983"/>
            <a:ext cx="3361069" cy="3831818"/>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Multi-agent systems </a:t>
            </a:r>
            <a:r>
              <a:rPr lang="en-US" sz="1800" dirty="0">
                <a:latin typeface="Calibri" panose="020F0502020204030204" pitchFamily="34" charset="0"/>
                <a:ea typeface="Calibri" panose="020F0502020204030204" pitchFamily="34" charset="0"/>
                <a:cs typeface="Calibri" panose="020F0502020204030204" pitchFamily="34" charset="0"/>
              </a:rPr>
              <a:t>operate in environments shared with other agents, either cooperating or competing to achieve individual or group goals. These systems are decentralized, often requiring communication, negotiation or coordination protocols.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651" y="1332614"/>
            <a:ext cx="4851339" cy="3225210"/>
          </a:xfrm>
          <a:prstGeom prst="rect">
            <a:avLst/>
          </a:prstGeom>
        </p:spPr>
      </p:pic>
    </p:spTree>
    <p:extLst>
      <p:ext uri="{BB962C8B-B14F-4D97-AF65-F5344CB8AC3E}">
        <p14:creationId xmlns:p14="http://schemas.microsoft.com/office/powerpoint/2010/main" val="14753657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2ABA1C71-5597-1CAF-83DC-D1B0724D01D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D13D930-9507-CC43-84EB-91691F0190B3}"/>
              </a:ext>
            </a:extLst>
          </p:cNvPr>
          <p:cNvSpPr txBox="1"/>
          <p:nvPr/>
        </p:nvSpPr>
        <p:spPr>
          <a:xfrm>
            <a:off x="8609524" y="85987"/>
            <a:ext cx="284052"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3</a:t>
            </a:r>
          </a:p>
        </p:txBody>
      </p:sp>
      <p:sp>
        <p:nvSpPr>
          <p:cNvPr id="2" name="Title 1">
            <a:extLst>
              <a:ext uri="{FF2B5EF4-FFF2-40B4-BE49-F238E27FC236}">
                <a16:creationId xmlns:a16="http://schemas.microsoft.com/office/drawing/2014/main" id="{36F199A5-4917-785C-8A51-52FAF96C8446}"/>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b="1" dirty="0">
                <a:latin typeface="Calibri" panose="020F0502020204030204" pitchFamily="34" charset="0"/>
                <a:ea typeface="Calibri" panose="020F0502020204030204" pitchFamily="34" charset="0"/>
                <a:cs typeface="Calibri" panose="020F0502020204030204" pitchFamily="34" charset="0"/>
              </a:rPr>
              <a:t>Unit-I Syllabus</a:t>
            </a:r>
          </a:p>
        </p:txBody>
      </p:sp>
      <p:graphicFrame>
        <p:nvGraphicFramePr>
          <p:cNvPr id="4" name="Table 3">
            <a:extLst>
              <a:ext uri="{FF2B5EF4-FFF2-40B4-BE49-F238E27FC236}">
                <a16:creationId xmlns:a16="http://schemas.microsoft.com/office/drawing/2014/main" id="{A166E992-8616-65C5-081E-F77864CBB031}"/>
              </a:ext>
            </a:extLst>
          </p:cNvPr>
          <p:cNvGraphicFramePr>
            <a:graphicFrameLocks noGrp="1"/>
          </p:cNvGraphicFramePr>
          <p:nvPr>
            <p:extLst>
              <p:ext uri="{D42A27DB-BD31-4B8C-83A1-F6EECF244321}">
                <p14:modId xmlns:p14="http://schemas.microsoft.com/office/powerpoint/2010/main" val="1569183988"/>
              </p:ext>
            </p:extLst>
          </p:nvPr>
        </p:nvGraphicFramePr>
        <p:xfrm>
          <a:off x="229850" y="1070345"/>
          <a:ext cx="8663726" cy="3920808"/>
        </p:xfrm>
        <a:graphic>
          <a:graphicData uri="http://schemas.openxmlformats.org/drawingml/2006/table">
            <a:tbl>
              <a:tblPr>
                <a:tableStyleId>{97377635-EB9D-4884-B79A-0D259F93817B}</a:tableStyleId>
              </a:tblPr>
              <a:tblGrid>
                <a:gridCol w="1620721">
                  <a:extLst>
                    <a:ext uri="{9D8B030D-6E8A-4147-A177-3AD203B41FA5}">
                      <a16:colId xmlns:a16="http://schemas.microsoft.com/office/drawing/2014/main" val="1126371409"/>
                    </a:ext>
                  </a:extLst>
                </a:gridCol>
                <a:gridCol w="5239658">
                  <a:extLst>
                    <a:ext uri="{9D8B030D-6E8A-4147-A177-3AD203B41FA5}">
                      <a16:colId xmlns:a16="http://schemas.microsoft.com/office/drawing/2014/main" val="1782746869"/>
                    </a:ext>
                  </a:extLst>
                </a:gridCol>
                <a:gridCol w="1803347">
                  <a:extLst>
                    <a:ext uri="{9D8B030D-6E8A-4147-A177-3AD203B41FA5}">
                      <a16:colId xmlns:a16="http://schemas.microsoft.com/office/drawing/2014/main" val="3681176613"/>
                    </a:ext>
                  </a:extLst>
                </a:gridCol>
              </a:tblGrid>
              <a:tr h="482009">
                <a:tc>
                  <a:txBody>
                    <a:bodyPr/>
                    <a:lstStyle/>
                    <a:p>
                      <a:pPr algn="ctr" fontAlgn="ctr">
                        <a:buNone/>
                      </a:pPr>
                      <a:r>
                        <a:rPr lang="en-IN" sz="1600" b="1"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rPr>
                        <a:t>Unit-1</a:t>
                      </a:r>
                      <a:endParaRPr lang="en-IN" sz="1600" b="1" i="0"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4864" marR="4864" marT="486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5">
                        <a:lumMod val="20000"/>
                        <a:lumOff val="80000"/>
                      </a:schemeClr>
                    </a:solidFill>
                  </a:tcPr>
                </a:tc>
                <a:tc>
                  <a:txBody>
                    <a:bodyPr/>
                    <a:lstStyle/>
                    <a:p>
                      <a:pPr algn="ctr" fontAlgn="ctr">
                        <a:buNone/>
                      </a:pPr>
                      <a:r>
                        <a:rPr lang="en-IN" sz="1600" b="1"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rPr>
                        <a:t>Regression</a:t>
                      </a:r>
                      <a:endParaRPr lang="en-IN" sz="1600" b="1" i="0"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4864" marR="4864" marT="486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5">
                        <a:lumMod val="20000"/>
                        <a:lumOff val="80000"/>
                      </a:schemeClr>
                    </a:solidFill>
                  </a:tcPr>
                </a:tc>
                <a:tc>
                  <a:txBody>
                    <a:bodyPr/>
                    <a:lstStyle/>
                    <a:p>
                      <a:pPr algn="ctr" fontAlgn="ctr">
                        <a:buNone/>
                      </a:pPr>
                      <a:r>
                        <a:rPr lang="en-IN" sz="1600" b="1"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rPr>
                        <a:t>Contact Hours: 15</a:t>
                      </a:r>
                      <a:endParaRPr lang="en-IN" sz="1600" b="1" i="0"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4864" marR="4864" marT="486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52659567"/>
                  </a:ext>
                </a:extLst>
              </a:tr>
              <a:tr h="857693">
                <a:tc>
                  <a:txBody>
                    <a:bodyPr/>
                    <a:lstStyle/>
                    <a:p>
                      <a:pPr algn="ctr" fontAlgn="ctr">
                        <a:buNone/>
                      </a:pPr>
                      <a:r>
                        <a:rPr lang="en-IN" sz="1600" b="1" u="none" strike="noStrike" dirty="0" smtClean="0">
                          <a:solidFill>
                            <a:schemeClr val="bg2"/>
                          </a:solidFill>
                          <a:effectLst/>
                          <a:latin typeface="Calibri" panose="020F0502020204030204" pitchFamily="34" charset="0"/>
                          <a:ea typeface="Calibri" panose="020F0502020204030204" pitchFamily="34" charset="0"/>
                          <a:cs typeface="Calibri" panose="020F0502020204030204" pitchFamily="34" charset="0"/>
                        </a:rPr>
                        <a:t>Introduction to AI</a:t>
                      </a:r>
                      <a:endParaRPr lang="en-IN" sz="1600" b="1" i="0"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4864" marR="4864" marT="486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5">
                        <a:lumMod val="20000"/>
                        <a:lumOff val="80000"/>
                      </a:schemeClr>
                    </a:solidFill>
                  </a:tcPr>
                </a:tc>
                <a:tc gridSpan="2">
                  <a:txBody>
                    <a:bodyPr/>
                    <a:lstStyle/>
                    <a:p>
                      <a:pPr algn="just" fontAlgn="ctr">
                        <a:buNone/>
                      </a:pPr>
                      <a:r>
                        <a:rPr lang="en-US" sz="1600" u="none" strike="noStrike" dirty="0" smtClean="0">
                          <a:solidFill>
                            <a:schemeClr val="bg2"/>
                          </a:solidFill>
                          <a:effectLst/>
                          <a:latin typeface="Calibri" panose="020F0502020204030204" pitchFamily="34" charset="0"/>
                          <a:ea typeface="Calibri" panose="020F0502020204030204" pitchFamily="34" charset="0"/>
                          <a:cs typeface="Calibri" panose="020F0502020204030204" pitchFamily="34" charset="0"/>
                        </a:rPr>
                        <a:t>Introduction, AI problems, foundation of AI and history of AI intelligent agents: Agents and Environments, the concept of rationality, the nature of environments, structure of agents, problem solving agents, problem formulation.</a:t>
                      </a:r>
                      <a:endParaRPr lang="en-US" sz="1600" b="0" i="0"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4864" marR="4864" marT="486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hMerge="1">
                  <a:txBody>
                    <a:bodyPr/>
                    <a:lstStyle/>
                    <a:p>
                      <a:endParaRPr lang="en-IN"/>
                    </a:p>
                  </a:txBody>
                  <a:tcPr/>
                </a:tc>
                <a:extLst>
                  <a:ext uri="{0D108BD9-81ED-4DB2-BD59-A6C34878D82A}">
                    <a16:rowId xmlns:a16="http://schemas.microsoft.com/office/drawing/2014/main" val="2964525967"/>
                  </a:ext>
                </a:extLst>
              </a:tr>
              <a:tr h="857693">
                <a:tc>
                  <a:txBody>
                    <a:bodyPr/>
                    <a:lstStyle/>
                    <a:p>
                      <a:pPr algn="ctr" fontAlgn="ctr">
                        <a:buNone/>
                      </a:pPr>
                      <a:r>
                        <a:rPr lang="en-IN" sz="1600" b="1" u="none" strike="noStrike" dirty="0" smtClean="0">
                          <a:solidFill>
                            <a:schemeClr val="bg2"/>
                          </a:solidFill>
                          <a:effectLst/>
                          <a:latin typeface="Calibri" panose="020F0502020204030204" pitchFamily="34" charset="0"/>
                          <a:ea typeface="Calibri" panose="020F0502020204030204" pitchFamily="34" charset="0"/>
                          <a:cs typeface="Calibri" panose="020F0502020204030204" pitchFamily="34" charset="0"/>
                        </a:rPr>
                        <a:t>Search Strategies in AI</a:t>
                      </a:r>
                      <a:endParaRPr lang="en-IN" sz="1600" b="1" i="0"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4864" marR="4864" marT="486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5">
                        <a:lumMod val="20000"/>
                        <a:lumOff val="80000"/>
                      </a:schemeClr>
                    </a:solidFill>
                  </a:tcPr>
                </a:tc>
                <a:tc gridSpan="2">
                  <a:txBody>
                    <a:bodyPr/>
                    <a:lstStyle/>
                    <a:p>
                      <a:pPr algn="just" fontAlgn="ctr">
                        <a:buNone/>
                      </a:pPr>
                      <a:r>
                        <a:rPr lang="en-US" sz="1600" u="none" strike="noStrike" dirty="0" smtClean="0">
                          <a:solidFill>
                            <a:schemeClr val="bg2"/>
                          </a:solidFill>
                          <a:effectLst/>
                          <a:latin typeface="Calibri" panose="020F0502020204030204" pitchFamily="34" charset="0"/>
                          <a:ea typeface="Calibri" panose="020F0502020204030204" pitchFamily="34" charset="0"/>
                          <a:cs typeface="Calibri" panose="020F0502020204030204" pitchFamily="34" charset="0"/>
                        </a:rPr>
                        <a:t>State Space Representation, uniformed search strategies – Breadth first search, depth first Search. Informed Search Strategies (Heuristic search) Hill climbing, A*, AO* Algorithms, Problem reduction, Constraint Satisfaction Problems (CSP) </a:t>
                      </a:r>
                      <a:endParaRPr lang="en-US" sz="1600" b="0" i="0"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4864" marR="4864" marT="486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hMerge="1">
                  <a:txBody>
                    <a:bodyPr/>
                    <a:lstStyle/>
                    <a:p>
                      <a:endParaRPr lang="en-IN"/>
                    </a:p>
                  </a:txBody>
                  <a:tcPr/>
                </a:tc>
                <a:extLst>
                  <a:ext uri="{0D108BD9-81ED-4DB2-BD59-A6C34878D82A}">
                    <a16:rowId xmlns:a16="http://schemas.microsoft.com/office/drawing/2014/main" val="4128748859"/>
                  </a:ext>
                </a:extLst>
              </a:tr>
              <a:tr h="743189">
                <a:tc>
                  <a:txBody>
                    <a:bodyPr/>
                    <a:lstStyle/>
                    <a:p>
                      <a:pPr algn="ctr" fontAlgn="ctr">
                        <a:buNone/>
                      </a:pPr>
                      <a:r>
                        <a:rPr lang="en-US" sz="1600" b="1" u="none" strike="noStrike" dirty="0" smtClean="0">
                          <a:solidFill>
                            <a:schemeClr val="bg2"/>
                          </a:solidFill>
                          <a:effectLst/>
                          <a:latin typeface="Calibri" panose="020F0502020204030204" pitchFamily="34" charset="0"/>
                          <a:ea typeface="Calibri" panose="020F0502020204030204" pitchFamily="34" charset="0"/>
                          <a:cs typeface="Calibri" panose="020F0502020204030204" pitchFamily="34" charset="0"/>
                        </a:rPr>
                        <a:t>Game Playing and Adversarial Search</a:t>
                      </a:r>
                      <a:endParaRPr lang="en-IN" sz="1600" b="1" i="0"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4864" marR="4864" marT="486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5">
                        <a:lumMod val="20000"/>
                        <a:lumOff val="80000"/>
                      </a:schemeClr>
                    </a:solidFill>
                  </a:tcPr>
                </a:tc>
                <a:tc gridSpan="2">
                  <a:txBody>
                    <a:bodyPr/>
                    <a:lstStyle/>
                    <a:p>
                      <a:pPr algn="just" fontAlgn="ctr">
                        <a:buNone/>
                      </a:pPr>
                      <a:r>
                        <a:rPr lang="en-IN" sz="1600" u="none" strike="noStrike" dirty="0" smtClean="0">
                          <a:solidFill>
                            <a:schemeClr val="bg2"/>
                          </a:solidFill>
                          <a:effectLst/>
                          <a:latin typeface="Calibri" panose="020F0502020204030204" pitchFamily="34" charset="0"/>
                          <a:ea typeface="Calibri" panose="020F0502020204030204" pitchFamily="34" charset="0"/>
                          <a:cs typeface="Calibri" panose="020F0502020204030204" pitchFamily="34" charset="0"/>
                        </a:rPr>
                        <a:t>Introduction, Adversarial Search Algorithms: Mini-Max Algorithm, Optimal Strategies for Game Playing, Alpha-Beta Pruning (Optimization of Mini-Max),Move Ordering and Efficiency Improvements, Game Trees and State Representation, Real-World Applications of Game AI</a:t>
                      </a:r>
                      <a:endParaRPr lang="en-IN" sz="1600" b="0" i="0"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4864" marR="4864" marT="486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hMerge="1">
                  <a:txBody>
                    <a:bodyPr/>
                    <a:lstStyle/>
                    <a:p>
                      <a:endParaRPr lang="en-IN"/>
                    </a:p>
                  </a:txBody>
                  <a:tcPr/>
                </a:tc>
                <a:extLst>
                  <a:ext uri="{0D108BD9-81ED-4DB2-BD59-A6C34878D82A}">
                    <a16:rowId xmlns:a16="http://schemas.microsoft.com/office/drawing/2014/main" val="1161209939"/>
                  </a:ext>
                </a:extLst>
              </a:tr>
              <a:tr h="743189">
                <a:tc>
                  <a:txBody>
                    <a:bodyPr/>
                    <a:lstStyle/>
                    <a:p>
                      <a:pPr algn="ctr" fontAlgn="ctr">
                        <a:buNone/>
                      </a:pPr>
                      <a:r>
                        <a:rPr lang="en-US" sz="1600" b="1" i="0" u="none" strike="noStrike" dirty="0" smtClean="0">
                          <a:solidFill>
                            <a:schemeClr val="bg2"/>
                          </a:solidFill>
                          <a:effectLst/>
                          <a:latin typeface="Calibri" panose="020F0502020204030204" pitchFamily="34" charset="0"/>
                          <a:ea typeface="Calibri" panose="020F0502020204030204" pitchFamily="34" charset="0"/>
                          <a:cs typeface="Calibri" panose="020F0502020204030204" pitchFamily="34" charset="0"/>
                        </a:rPr>
                        <a:t>Self-Study</a:t>
                      </a:r>
                      <a:endParaRPr lang="en-IN" sz="1600" b="1" i="0"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4864" marR="4864" marT="486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5">
                        <a:lumMod val="20000"/>
                        <a:lumOff val="80000"/>
                      </a:schemeClr>
                    </a:solidFill>
                  </a:tcPr>
                </a:tc>
                <a:tc gridSpan="2">
                  <a:txBody>
                    <a:bodyPr/>
                    <a:lstStyle/>
                    <a:p>
                      <a:pPr algn="just" fontAlgn="ctr">
                        <a:buNone/>
                      </a:pPr>
                      <a:r>
                        <a:rPr lang="en-US" sz="1600" b="0" i="0" u="none" strike="noStrike" dirty="0" smtClean="0">
                          <a:solidFill>
                            <a:schemeClr val="bg2"/>
                          </a:solidFill>
                          <a:effectLst/>
                          <a:latin typeface="Calibri" panose="020F0502020204030204" pitchFamily="34" charset="0"/>
                          <a:ea typeface="Calibri" panose="020F0502020204030204" pitchFamily="34" charset="0"/>
                          <a:cs typeface="Calibri" panose="020F0502020204030204" pitchFamily="34" charset="0"/>
                        </a:rPr>
                        <a:t>Backtracking, local search, and arc consistency techniques, Designing heuristics for strategic decision-making, Probabilistic decision-making in game AI</a:t>
                      </a:r>
                      <a:endParaRPr lang="en-IN" sz="1600" b="0" i="0" u="none" strike="noStrike"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4864" marR="4864" marT="4864" marB="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hMerge="1">
                  <a:txBody>
                    <a:bodyPr/>
                    <a:lstStyle/>
                    <a:p>
                      <a:endParaRPr lang="en-IN"/>
                    </a:p>
                  </a:txBody>
                  <a:tcPr/>
                </a:tc>
                <a:extLst>
                  <a:ext uri="{0D108BD9-81ED-4DB2-BD59-A6C34878D82A}">
                    <a16:rowId xmlns:a16="http://schemas.microsoft.com/office/drawing/2014/main" val="4273588243"/>
                  </a:ext>
                </a:extLst>
              </a:tr>
            </a:tbl>
          </a:graphicData>
        </a:graphic>
      </p:graphicFrame>
    </p:spTree>
    <p:extLst>
      <p:ext uri="{BB962C8B-B14F-4D97-AF65-F5344CB8AC3E}">
        <p14:creationId xmlns:p14="http://schemas.microsoft.com/office/powerpoint/2010/main" val="1052065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37178071-2DDC-5A16-89F7-3D25809D6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BB449F-82DF-7175-F48F-EDA3BF12AEC2}"/>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7. Hierarchical agents</a:t>
            </a:r>
          </a:p>
        </p:txBody>
      </p:sp>
      <p:sp>
        <p:nvSpPr>
          <p:cNvPr id="3" name="Rectangle 2">
            <a:extLst>
              <a:ext uri="{FF2B5EF4-FFF2-40B4-BE49-F238E27FC236}">
                <a16:creationId xmlns:a16="http://schemas.microsoft.com/office/drawing/2014/main" id="{31F04C1F-0CBB-4642-8D58-11D7CE1569FD}"/>
              </a:ext>
            </a:extLst>
          </p:cNvPr>
          <p:cNvSpPr/>
          <p:nvPr/>
        </p:nvSpPr>
        <p:spPr>
          <a:xfrm>
            <a:off x="261090" y="1102247"/>
            <a:ext cx="2772734" cy="3831818"/>
          </a:xfrm>
          <a:prstGeom prst="rect">
            <a:avLst/>
          </a:prstGeom>
        </p:spPr>
        <p:txBody>
          <a:bodyPr wrap="square">
            <a:spAutoFit/>
          </a:bodyPr>
          <a:lstStyle/>
          <a:p>
            <a:pPr lvl="0" algn="just">
              <a:lnSpc>
                <a:spcPct val="150000"/>
              </a:lnSpc>
            </a:pPr>
            <a:r>
              <a:rPr lang="en-US" sz="1800" b="1" dirty="0" smtClean="0">
                <a:latin typeface="Calibri" panose="020F0502020204030204" pitchFamily="34" charset="0"/>
                <a:ea typeface="Calibri" panose="020F0502020204030204" pitchFamily="34" charset="0"/>
                <a:cs typeface="Calibri" panose="020F0502020204030204" pitchFamily="34" charset="0"/>
              </a:rPr>
              <a:t>Hierarchical agents </a:t>
            </a:r>
            <a:r>
              <a:rPr lang="en-US" sz="1800" dirty="0">
                <a:latin typeface="Calibri" panose="020F0502020204030204" pitchFamily="34" charset="0"/>
                <a:ea typeface="Calibri" panose="020F0502020204030204" pitchFamily="34" charset="0"/>
                <a:cs typeface="Calibri" panose="020F0502020204030204" pitchFamily="34" charset="0"/>
              </a:rPr>
              <a:t>organize behavior into multiple layers such as strategic, tactical and operational. Higher levels make abstract decisions that break down into more specific </a:t>
            </a:r>
            <a:r>
              <a:rPr lang="en-US" sz="1800" dirty="0" err="1">
                <a:latin typeface="Calibri" panose="020F0502020204030204" pitchFamily="34" charset="0"/>
                <a:ea typeface="Calibri" panose="020F0502020204030204" pitchFamily="34" charset="0"/>
                <a:cs typeface="Calibri" panose="020F0502020204030204" pitchFamily="34" charset="0"/>
              </a:rPr>
              <a:t>subgoals</a:t>
            </a:r>
            <a:r>
              <a:rPr lang="en-US" sz="1800" dirty="0">
                <a:latin typeface="Calibri" panose="020F0502020204030204" pitchFamily="34" charset="0"/>
                <a:ea typeface="Calibri" panose="020F0502020204030204" pitchFamily="34" charset="0"/>
                <a:cs typeface="Calibri" panose="020F0502020204030204" pitchFamily="34" charset="0"/>
              </a:rPr>
              <a:t> for lower levels to execute.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617" y="1353877"/>
            <a:ext cx="5388762" cy="3580188"/>
          </a:xfrm>
          <a:prstGeom prst="rect">
            <a:avLst/>
          </a:prstGeom>
        </p:spPr>
      </p:pic>
    </p:spTree>
    <p:extLst>
      <p:ext uri="{BB962C8B-B14F-4D97-AF65-F5344CB8AC3E}">
        <p14:creationId xmlns:p14="http://schemas.microsoft.com/office/powerpoint/2010/main" val="4572005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815820F1-9854-4EC0-48BC-8545E9294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E1134-410D-D640-8A7E-CA7DBCB85291}"/>
              </a:ext>
            </a:extLst>
          </p:cNvPr>
          <p:cNvSpPr txBox="1">
            <a:spLocks/>
          </p:cNvSpPr>
          <p:nvPr/>
        </p:nvSpPr>
        <p:spPr>
          <a:xfrm>
            <a:off x="773813" y="65314"/>
            <a:ext cx="7845647" cy="445050"/>
          </a:xfrm>
          <a:prstGeom prst="rect">
            <a:avLst/>
          </a:prstGeom>
        </p:spPr>
        <p:txBody>
          <a:bodyPr>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Comparison of AI Agent Types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26" y="563238"/>
            <a:ext cx="8598196" cy="4580262"/>
          </a:xfrm>
          <a:prstGeom prst="rect">
            <a:avLst/>
          </a:prstGeom>
        </p:spPr>
      </p:pic>
    </p:spTree>
    <p:extLst>
      <p:ext uri="{BB962C8B-B14F-4D97-AF65-F5344CB8AC3E}">
        <p14:creationId xmlns:p14="http://schemas.microsoft.com/office/powerpoint/2010/main" val="21886804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0127F1F5-95F9-4E3F-0561-77B56918C6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60C23-38EE-7A2F-E469-354D1BEC8E03}"/>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Problem Formulation</a:t>
            </a:r>
          </a:p>
        </p:txBody>
      </p:sp>
      <p:sp>
        <p:nvSpPr>
          <p:cNvPr id="3" name="Rectangle 2">
            <a:extLst>
              <a:ext uri="{FF2B5EF4-FFF2-40B4-BE49-F238E27FC236}">
                <a16:creationId xmlns:a16="http://schemas.microsoft.com/office/drawing/2014/main" id="{6A87BC33-DB87-606A-F529-1EE0715A2D37}"/>
              </a:ext>
            </a:extLst>
          </p:cNvPr>
          <p:cNvSpPr/>
          <p:nvPr/>
        </p:nvSpPr>
        <p:spPr>
          <a:xfrm>
            <a:off x="244954" y="1208573"/>
            <a:ext cx="8639575" cy="2957861"/>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Calibri" panose="020F0502020204030204" pitchFamily="34" charset="0"/>
              </a:rPr>
              <a:t>Problem solving is a fundamental concept in artificial intelligence (AI) where systems are designed to identify challenges, make decisions and find efficient solutions. </a:t>
            </a:r>
            <a:endParaRPr lang="en-US" sz="1800" dirty="0" smtClean="0">
              <a:latin typeface="Calibri" panose="020F0502020204030204" pitchFamily="34" charset="0"/>
              <a:ea typeface="Calibri" panose="020F0502020204030204" pitchFamily="34" charset="0"/>
              <a:cs typeface="Calibri" panose="020F0502020204030204" pitchFamily="34" charset="0"/>
            </a:endParaRPr>
          </a:p>
          <a:p>
            <a:pPr marL="285750" lvl="0" indent="-285750" algn="just">
              <a:lnSpc>
                <a:spcPct val="150000"/>
              </a:lnSpc>
              <a:buFont typeface="Wingdings" panose="05000000000000000000" pitchFamily="2" charset="2"/>
              <a:buChar char="Ø"/>
            </a:pPr>
            <a:r>
              <a:rPr lang="en-US" sz="1800" dirty="0" smtClean="0">
                <a:latin typeface="Calibri" panose="020F0502020204030204" pitchFamily="34" charset="0"/>
                <a:ea typeface="Calibri" panose="020F0502020204030204" pitchFamily="34" charset="0"/>
                <a:cs typeface="Calibri" panose="020F0502020204030204" pitchFamily="34" charset="0"/>
              </a:rPr>
              <a:t>AI </a:t>
            </a:r>
            <a:r>
              <a:rPr lang="en-US" sz="1800" dirty="0">
                <a:latin typeface="Calibri" panose="020F0502020204030204" pitchFamily="34" charset="0"/>
                <a:ea typeface="Calibri" panose="020F0502020204030204" pitchFamily="34" charset="0"/>
                <a:cs typeface="Calibri" panose="020F0502020204030204" pitchFamily="34" charset="0"/>
              </a:rPr>
              <a:t>uses agents which are systems that perceive their environment and take actions to achieve specific goals. </a:t>
            </a:r>
            <a:endParaRPr lang="en-US" sz="1800" dirty="0" smtClean="0">
              <a:latin typeface="Calibri" panose="020F0502020204030204" pitchFamily="34" charset="0"/>
              <a:ea typeface="Calibri" panose="020F0502020204030204" pitchFamily="34" charset="0"/>
              <a:cs typeface="Calibri" panose="020F0502020204030204" pitchFamily="34" charset="0"/>
            </a:endParaRPr>
          </a:p>
          <a:p>
            <a:pPr marL="285750" lvl="0" indent="-285750" algn="just">
              <a:lnSpc>
                <a:spcPct val="150000"/>
              </a:lnSpc>
              <a:buFont typeface="Wingdings" panose="05000000000000000000" pitchFamily="2" charset="2"/>
              <a:buChar char="Ø"/>
            </a:pPr>
            <a:r>
              <a:rPr lang="en-US" sz="1800" dirty="0" smtClean="0">
                <a:latin typeface="Calibri" panose="020F0502020204030204" pitchFamily="34" charset="0"/>
                <a:ea typeface="Calibri" panose="020F0502020204030204" pitchFamily="34" charset="0"/>
                <a:cs typeface="Calibri" panose="020F0502020204030204" pitchFamily="34" charset="0"/>
              </a:rPr>
              <a:t>They </a:t>
            </a:r>
            <a:r>
              <a:rPr lang="en-US" sz="1800" dirty="0">
                <a:latin typeface="Calibri" panose="020F0502020204030204" pitchFamily="34" charset="0"/>
                <a:ea typeface="Calibri" panose="020F0502020204030204" pitchFamily="34" charset="0"/>
                <a:cs typeface="Calibri" panose="020F0502020204030204" pitchFamily="34" charset="0"/>
              </a:rPr>
              <a:t>go beyond simple reflex agents which react to stimuli based on pre-defined rules. Instead, problem-solving agents actively analyze situations, evaluate different options and choose the best action to reach their goal.</a:t>
            </a:r>
          </a:p>
        </p:txBody>
      </p:sp>
    </p:spTree>
    <p:extLst>
      <p:ext uri="{BB962C8B-B14F-4D97-AF65-F5344CB8AC3E}">
        <p14:creationId xmlns:p14="http://schemas.microsoft.com/office/powerpoint/2010/main" val="31164330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E38DE93A-E810-8BB2-09D5-A026437739E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46CACB4-33D6-D2FF-A9BC-9E4FA3AAD378}"/>
              </a:ext>
            </a:extLst>
          </p:cNvPr>
          <p:cNvSpPr/>
          <p:nvPr/>
        </p:nvSpPr>
        <p:spPr>
          <a:xfrm>
            <a:off x="772633" y="485898"/>
            <a:ext cx="7995684" cy="4662815"/>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1800" b="1" dirty="0" smtClean="0">
                <a:latin typeface="Calibri" panose="020F0502020204030204" pitchFamily="34" charset="0"/>
                <a:ea typeface="Calibri" panose="020F0502020204030204" pitchFamily="34" charset="0"/>
                <a:cs typeface="Calibri" panose="020F0502020204030204" pitchFamily="34" charset="0"/>
              </a:rPr>
              <a:t>Perceiving </a:t>
            </a:r>
            <a:r>
              <a:rPr lang="en-US" sz="1800" b="1" dirty="0">
                <a:latin typeface="Calibri" panose="020F0502020204030204" pitchFamily="34" charset="0"/>
                <a:ea typeface="Calibri" panose="020F0502020204030204" pitchFamily="34" charset="0"/>
                <a:cs typeface="Calibri" panose="020F0502020204030204" pitchFamily="34" charset="0"/>
              </a:rPr>
              <a:t>the environment: </a:t>
            </a:r>
            <a:r>
              <a:rPr lang="en-US" sz="1800" dirty="0">
                <a:latin typeface="Calibri" panose="020F0502020204030204" pitchFamily="34" charset="0"/>
                <a:ea typeface="Calibri" panose="020F0502020204030204" pitchFamily="34" charset="0"/>
                <a:cs typeface="Calibri" panose="020F0502020204030204" pitchFamily="34" charset="0"/>
              </a:rPr>
              <a:t>They collect data about their surroundings such as sensor inputs or observations.</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Defining the problem: </a:t>
            </a:r>
            <a:r>
              <a:rPr lang="en-US" sz="1800" dirty="0">
                <a:latin typeface="Calibri" panose="020F0502020204030204" pitchFamily="34" charset="0"/>
                <a:ea typeface="Calibri" panose="020F0502020204030204" pitchFamily="34" charset="0"/>
                <a:cs typeface="Calibri" panose="020F0502020204030204" pitchFamily="34" charset="0"/>
              </a:rPr>
              <a:t>They clearly understand the problem including the starting point, the available actions and the desired goal.</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Exploring different possibilities: </a:t>
            </a:r>
            <a:r>
              <a:rPr lang="en-US" sz="1800" dirty="0">
                <a:latin typeface="Calibri" panose="020F0502020204030204" pitchFamily="34" charset="0"/>
                <a:ea typeface="Calibri" panose="020F0502020204030204" pitchFamily="34" charset="0"/>
                <a:cs typeface="Calibri" panose="020F0502020204030204" pitchFamily="34" charset="0"/>
              </a:rPr>
              <a:t>They consider various ways to solve the problem and evaluate which approach is likely to succeed.</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Evaluating and deciding: </a:t>
            </a:r>
            <a:r>
              <a:rPr lang="en-US" sz="1800" dirty="0">
                <a:latin typeface="Calibri" panose="020F0502020204030204" pitchFamily="34" charset="0"/>
                <a:ea typeface="Calibri" panose="020F0502020204030204" pitchFamily="34" charset="0"/>
                <a:cs typeface="Calibri" panose="020F0502020204030204" pitchFamily="34" charset="0"/>
              </a:rPr>
              <a:t>Once they explore options, they assess the outcomes and pick the best course of action based on factors like time, resources and success likelihood.</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Learning and adapting: </a:t>
            </a:r>
            <a:r>
              <a:rPr lang="en-US" sz="1800" dirty="0">
                <a:latin typeface="Calibri" panose="020F0502020204030204" pitchFamily="34" charset="0"/>
                <a:ea typeface="Calibri" panose="020F0502020204030204" pitchFamily="34" charset="0"/>
                <a:cs typeface="Calibri" panose="020F0502020204030204" pitchFamily="34" charset="0"/>
              </a:rPr>
              <a:t>Many problem-solving agents can learn from past experiences, improving their decision-making abilities over time.</a:t>
            </a:r>
          </a:p>
        </p:txBody>
      </p:sp>
      <p:sp>
        <p:nvSpPr>
          <p:cNvPr id="4" name="Rectangle 3"/>
          <p:cNvSpPr/>
          <p:nvPr/>
        </p:nvSpPr>
        <p:spPr>
          <a:xfrm>
            <a:off x="1212063" y="85788"/>
            <a:ext cx="2885016" cy="400110"/>
          </a:xfrm>
          <a:prstGeom prst="rect">
            <a:avLst/>
          </a:prstGeom>
        </p:spPr>
        <p:txBody>
          <a:bodyPr wrap="square">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These agents work by:</a:t>
            </a:r>
          </a:p>
        </p:txBody>
      </p:sp>
    </p:spTree>
    <p:extLst>
      <p:ext uri="{BB962C8B-B14F-4D97-AF65-F5344CB8AC3E}">
        <p14:creationId xmlns:p14="http://schemas.microsoft.com/office/powerpoint/2010/main" val="24771191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46BA8F2E-3060-E897-4123-6ED8D53E3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39FF3-320A-50D8-0E47-191E6BA90788}"/>
              </a:ext>
            </a:extLst>
          </p:cNvPr>
          <p:cNvSpPr txBox="1">
            <a:spLocks/>
          </p:cNvSpPr>
          <p:nvPr/>
        </p:nvSpPr>
        <p:spPr>
          <a:xfrm>
            <a:off x="942753" y="65313"/>
            <a:ext cx="8150447" cy="806675"/>
          </a:xfrm>
          <a:prstGeom prst="rect">
            <a:avLst/>
          </a:prstGeom>
        </p:spPr>
        <p:txBody>
          <a:bodyPr>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Key Components of Problem Formulation </a:t>
            </a:r>
          </a:p>
        </p:txBody>
      </p:sp>
      <p:sp>
        <p:nvSpPr>
          <p:cNvPr id="3" name="Rectangle 2">
            <a:extLst>
              <a:ext uri="{FF2B5EF4-FFF2-40B4-BE49-F238E27FC236}">
                <a16:creationId xmlns:a16="http://schemas.microsoft.com/office/drawing/2014/main" id="{C1B6C087-8D8B-8351-0EE8-69F505F51235}"/>
              </a:ext>
            </a:extLst>
          </p:cNvPr>
          <p:cNvSpPr/>
          <p:nvPr/>
        </p:nvSpPr>
        <p:spPr>
          <a:xfrm>
            <a:off x="310709" y="754918"/>
            <a:ext cx="8521404" cy="3924151"/>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1800" b="1" dirty="0" smtClean="0">
                <a:latin typeface="Calibri" panose="020F0502020204030204" pitchFamily="34" charset="0"/>
                <a:ea typeface="Calibri" panose="020F0502020204030204" pitchFamily="34" charset="0"/>
                <a:cs typeface="Calibri" panose="020F0502020204030204" pitchFamily="34" charset="0"/>
              </a:rPr>
              <a:t>Initial </a:t>
            </a:r>
            <a:r>
              <a:rPr lang="en-US" sz="1800" b="1" dirty="0">
                <a:latin typeface="Calibri" panose="020F0502020204030204" pitchFamily="34" charset="0"/>
                <a:ea typeface="Calibri" panose="020F0502020204030204" pitchFamily="34" charset="0"/>
                <a:cs typeface="Calibri" panose="020F0502020204030204" pitchFamily="34" charset="0"/>
              </a:rPr>
              <a:t>State: </a:t>
            </a:r>
            <a:r>
              <a:rPr lang="en-US" sz="1600" dirty="0">
                <a:latin typeface="Calibri" panose="020F0502020204030204" pitchFamily="34" charset="0"/>
                <a:ea typeface="Calibri" panose="020F0502020204030204" pitchFamily="34" charset="0"/>
                <a:cs typeface="Calibri" panose="020F0502020204030204" pitchFamily="34" charset="0"/>
              </a:rPr>
              <a:t>This is the starting point of the problem where the AI begins its process. It sets the context and helps identify how the agent will approach the challenge.</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Action: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At this stage, AI identifies all the possible actions it can take from the initial state. Each action has an impact on how the system moves closer to solving the problem.</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Transition: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This refers to how the system changes from one state to another after an action is taken. Transition modeling helps show how the agent’s actions influence the next steps.</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Goal Test: </a:t>
            </a:r>
            <a:r>
              <a:rPr lang="en-US" dirty="0">
                <a:latin typeface="Calibri" panose="020F0502020204030204" pitchFamily="34" charset="0"/>
                <a:ea typeface="Calibri" panose="020F0502020204030204" pitchFamily="34" charset="0"/>
                <a:cs typeface="Calibri" panose="020F0502020204030204" pitchFamily="34" charset="0"/>
              </a:rPr>
              <a:t>Once an action is taken, AI checks if it has reached its goal. If the goal is achieved, the problem-solving process stops and the solution is considered complete</a:t>
            </a:r>
            <a:r>
              <a:rPr lang="en-US" sz="1800" dirty="0">
                <a:latin typeface="Calibri" panose="020F0502020204030204" pitchFamily="34" charset="0"/>
                <a:ea typeface="Calibri" panose="020F0502020204030204" pitchFamily="34" charset="0"/>
                <a:cs typeface="Calibri" panose="020F0502020204030204" pitchFamily="34" charset="0"/>
              </a:rPr>
              <a:t>.</a:t>
            </a:r>
          </a:p>
          <a:p>
            <a:pPr marL="285750" lvl="0" indent="-285750" algn="just">
              <a:lnSpc>
                <a:spcPct val="150000"/>
              </a:lnSpc>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Cost Function: </a:t>
            </a:r>
            <a:r>
              <a:rPr lang="en-US" dirty="0">
                <a:latin typeface="Calibri" panose="020F0502020204030204" pitchFamily="34" charset="0"/>
                <a:ea typeface="Calibri" panose="020F0502020204030204" pitchFamily="34" charset="0"/>
                <a:cs typeface="Calibri" panose="020F0502020204030204" pitchFamily="34" charset="0"/>
              </a:rPr>
              <a:t>This step assigns a numerical value to the cost of achieving the goal. The cost can include resources like time, energy or money and helps decide the most efficient way to reach the goal.</a:t>
            </a:r>
          </a:p>
        </p:txBody>
      </p:sp>
    </p:spTree>
    <p:extLst>
      <p:ext uri="{BB962C8B-B14F-4D97-AF65-F5344CB8AC3E}">
        <p14:creationId xmlns:p14="http://schemas.microsoft.com/office/powerpoint/2010/main" val="30977760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84F1C1FB-C899-5DBE-C42F-B1D10C95C32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CE59AD7-C1A8-1276-52A6-379528A20A2E}"/>
              </a:ext>
            </a:extLst>
          </p:cNvPr>
          <p:cNvSpPr txBox="1"/>
          <p:nvPr/>
        </p:nvSpPr>
        <p:spPr>
          <a:xfrm>
            <a:off x="8609524" y="85987"/>
            <a:ext cx="38343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39</a:t>
            </a:r>
          </a:p>
        </p:txBody>
      </p:sp>
      <p:sp>
        <p:nvSpPr>
          <p:cNvPr id="2" name="Title 1">
            <a:extLst>
              <a:ext uri="{FF2B5EF4-FFF2-40B4-BE49-F238E27FC236}">
                <a16:creationId xmlns:a16="http://schemas.microsoft.com/office/drawing/2014/main" id="{65625B2D-5E70-705A-DA8E-AA76A0A61FA6}"/>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b="1" dirty="0">
                <a:latin typeface="Calibri" panose="020F0502020204030204" pitchFamily="34" charset="0"/>
                <a:ea typeface="Calibri" panose="020F0502020204030204" pitchFamily="34" charset="0"/>
                <a:cs typeface="Calibri" panose="020F0502020204030204" pitchFamily="34" charset="0"/>
              </a:rPr>
              <a:t>Summary of the Lecture</a:t>
            </a:r>
          </a:p>
        </p:txBody>
      </p:sp>
      <p:sp>
        <p:nvSpPr>
          <p:cNvPr id="8" name="Rectangle 4"/>
          <p:cNvSpPr>
            <a:spLocks noChangeArrowheads="1"/>
          </p:cNvSpPr>
          <p:nvPr/>
        </p:nvSpPr>
        <p:spPr bwMode="auto">
          <a:xfrm>
            <a:off x="822251" y="761827"/>
            <a:ext cx="808074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Artificial Intelligence enables intelligent decision-making.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AI systems solve problems using search and learning.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Intelligent agents interact using sensors and actuators.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Rationality ensures goal-oriented actions. Environment shapes agent behavior.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AI includes learning, reasoning, and perception.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Problem-solving requires proper formulation.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AI combines computer science with human cognition.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bg2"/>
                </a:solidFill>
                <a:effectLst/>
                <a:latin typeface="Calibri" panose="020F0502020204030204" pitchFamily="34" charset="0"/>
                <a:ea typeface="Calibri" panose="020F0502020204030204" pitchFamily="34" charset="0"/>
                <a:cs typeface="Calibri" panose="020F0502020204030204" pitchFamily="34" charset="0"/>
              </a:rPr>
              <a:t>AI is widely used in healthcare, robotics, and finance.</a:t>
            </a:r>
          </a:p>
        </p:txBody>
      </p:sp>
    </p:spTree>
    <p:extLst>
      <p:ext uri="{BB962C8B-B14F-4D97-AF65-F5344CB8AC3E}">
        <p14:creationId xmlns:p14="http://schemas.microsoft.com/office/powerpoint/2010/main" val="421483330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80">
                                          <p:stCondLst>
                                            <p:cond delay="0"/>
                                          </p:stCondLst>
                                        </p:cTn>
                                        <p:tgtEl>
                                          <p:spTgt spid="8">
                                            <p:txEl>
                                              <p:pRg st="0" end="0"/>
                                            </p:txEl>
                                          </p:spTgt>
                                        </p:tgtEl>
                                      </p:cBhvr>
                                    </p:animEffect>
                                    <p:anim calcmode="lin" valueType="num">
                                      <p:cBhvr>
                                        <p:cTn id="8"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xEl>
                                              <p:pRg st="0" end="0"/>
                                            </p:txEl>
                                          </p:spTgt>
                                        </p:tgtEl>
                                      </p:cBhvr>
                                      <p:to x="100000" y="60000"/>
                                    </p:animScale>
                                    <p:animScale>
                                      <p:cBhvr>
                                        <p:cTn id="14" dur="166" decel="50000">
                                          <p:stCondLst>
                                            <p:cond delay="676"/>
                                          </p:stCondLst>
                                        </p:cTn>
                                        <p:tgtEl>
                                          <p:spTgt spid="8">
                                            <p:txEl>
                                              <p:pRg st="0" end="0"/>
                                            </p:txEl>
                                          </p:spTgt>
                                        </p:tgtEl>
                                      </p:cBhvr>
                                      <p:to x="100000" y="100000"/>
                                    </p:animScale>
                                    <p:animScale>
                                      <p:cBhvr>
                                        <p:cTn id="15" dur="26">
                                          <p:stCondLst>
                                            <p:cond delay="1312"/>
                                          </p:stCondLst>
                                        </p:cTn>
                                        <p:tgtEl>
                                          <p:spTgt spid="8">
                                            <p:txEl>
                                              <p:pRg st="0" end="0"/>
                                            </p:txEl>
                                          </p:spTgt>
                                        </p:tgtEl>
                                      </p:cBhvr>
                                      <p:to x="100000" y="80000"/>
                                    </p:animScale>
                                    <p:animScale>
                                      <p:cBhvr>
                                        <p:cTn id="16" dur="166" decel="50000">
                                          <p:stCondLst>
                                            <p:cond delay="1338"/>
                                          </p:stCondLst>
                                        </p:cTn>
                                        <p:tgtEl>
                                          <p:spTgt spid="8">
                                            <p:txEl>
                                              <p:pRg st="0" end="0"/>
                                            </p:txEl>
                                          </p:spTgt>
                                        </p:tgtEl>
                                      </p:cBhvr>
                                      <p:to x="100000" y="100000"/>
                                    </p:animScale>
                                    <p:animScale>
                                      <p:cBhvr>
                                        <p:cTn id="17" dur="26">
                                          <p:stCondLst>
                                            <p:cond delay="1642"/>
                                          </p:stCondLst>
                                        </p:cTn>
                                        <p:tgtEl>
                                          <p:spTgt spid="8">
                                            <p:txEl>
                                              <p:pRg st="0" end="0"/>
                                            </p:txEl>
                                          </p:spTgt>
                                        </p:tgtEl>
                                      </p:cBhvr>
                                      <p:to x="100000" y="90000"/>
                                    </p:animScale>
                                    <p:animScale>
                                      <p:cBhvr>
                                        <p:cTn id="18" dur="166" decel="50000">
                                          <p:stCondLst>
                                            <p:cond delay="1668"/>
                                          </p:stCondLst>
                                        </p:cTn>
                                        <p:tgtEl>
                                          <p:spTgt spid="8">
                                            <p:txEl>
                                              <p:pRg st="0" end="0"/>
                                            </p:txEl>
                                          </p:spTgt>
                                        </p:tgtEl>
                                      </p:cBhvr>
                                      <p:to x="100000" y="100000"/>
                                    </p:animScale>
                                    <p:animScale>
                                      <p:cBhvr>
                                        <p:cTn id="19" dur="26">
                                          <p:stCondLst>
                                            <p:cond delay="1808"/>
                                          </p:stCondLst>
                                        </p:cTn>
                                        <p:tgtEl>
                                          <p:spTgt spid="8">
                                            <p:txEl>
                                              <p:pRg st="0" end="0"/>
                                            </p:txEl>
                                          </p:spTgt>
                                        </p:tgtEl>
                                      </p:cBhvr>
                                      <p:to x="100000" y="95000"/>
                                    </p:animScale>
                                    <p:animScale>
                                      <p:cBhvr>
                                        <p:cTn id="20" dur="166" decel="50000">
                                          <p:stCondLst>
                                            <p:cond delay="1834"/>
                                          </p:stCondLst>
                                        </p:cTn>
                                        <p:tgtEl>
                                          <p:spTgt spid="8">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wipe(down)">
                                      <p:cBhvr>
                                        <p:cTn id="23" dur="580">
                                          <p:stCondLst>
                                            <p:cond delay="0"/>
                                          </p:stCondLst>
                                        </p:cTn>
                                        <p:tgtEl>
                                          <p:spTgt spid="8">
                                            <p:txEl>
                                              <p:pRg st="1" end="1"/>
                                            </p:txEl>
                                          </p:spTgt>
                                        </p:tgtEl>
                                      </p:cBhvr>
                                    </p:animEffect>
                                    <p:anim calcmode="lin" valueType="num">
                                      <p:cBhvr>
                                        <p:cTn id="24" dur="1822" tmFilter="0,0; 0.14,0.36; 0.43,0.73; 0.71,0.91; 1.0,1.0">
                                          <p:stCondLst>
                                            <p:cond delay="0"/>
                                          </p:stCondLst>
                                        </p:cTn>
                                        <p:tgtEl>
                                          <p:spTgt spid="8">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xEl>
                                              <p:pRg st="1" end="1"/>
                                            </p:txEl>
                                          </p:spTgt>
                                        </p:tgtEl>
                                      </p:cBhvr>
                                      <p:to x="100000" y="60000"/>
                                    </p:animScale>
                                    <p:animScale>
                                      <p:cBhvr>
                                        <p:cTn id="30" dur="166" decel="50000">
                                          <p:stCondLst>
                                            <p:cond delay="676"/>
                                          </p:stCondLst>
                                        </p:cTn>
                                        <p:tgtEl>
                                          <p:spTgt spid="8">
                                            <p:txEl>
                                              <p:pRg st="1" end="1"/>
                                            </p:txEl>
                                          </p:spTgt>
                                        </p:tgtEl>
                                      </p:cBhvr>
                                      <p:to x="100000" y="100000"/>
                                    </p:animScale>
                                    <p:animScale>
                                      <p:cBhvr>
                                        <p:cTn id="31" dur="26">
                                          <p:stCondLst>
                                            <p:cond delay="1312"/>
                                          </p:stCondLst>
                                        </p:cTn>
                                        <p:tgtEl>
                                          <p:spTgt spid="8">
                                            <p:txEl>
                                              <p:pRg st="1" end="1"/>
                                            </p:txEl>
                                          </p:spTgt>
                                        </p:tgtEl>
                                      </p:cBhvr>
                                      <p:to x="100000" y="80000"/>
                                    </p:animScale>
                                    <p:animScale>
                                      <p:cBhvr>
                                        <p:cTn id="32" dur="166" decel="50000">
                                          <p:stCondLst>
                                            <p:cond delay="1338"/>
                                          </p:stCondLst>
                                        </p:cTn>
                                        <p:tgtEl>
                                          <p:spTgt spid="8">
                                            <p:txEl>
                                              <p:pRg st="1" end="1"/>
                                            </p:txEl>
                                          </p:spTgt>
                                        </p:tgtEl>
                                      </p:cBhvr>
                                      <p:to x="100000" y="100000"/>
                                    </p:animScale>
                                    <p:animScale>
                                      <p:cBhvr>
                                        <p:cTn id="33" dur="26">
                                          <p:stCondLst>
                                            <p:cond delay="1642"/>
                                          </p:stCondLst>
                                        </p:cTn>
                                        <p:tgtEl>
                                          <p:spTgt spid="8">
                                            <p:txEl>
                                              <p:pRg st="1" end="1"/>
                                            </p:txEl>
                                          </p:spTgt>
                                        </p:tgtEl>
                                      </p:cBhvr>
                                      <p:to x="100000" y="90000"/>
                                    </p:animScale>
                                    <p:animScale>
                                      <p:cBhvr>
                                        <p:cTn id="34" dur="166" decel="50000">
                                          <p:stCondLst>
                                            <p:cond delay="1668"/>
                                          </p:stCondLst>
                                        </p:cTn>
                                        <p:tgtEl>
                                          <p:spTgt spid="8">
                                            <p:txEl>
                                              <p:pRg st="1" end="1"/>
                                            </p:txEl>
                                          </p:spTgt>
                                        </p:tgtEl>
                                      </p:cBhvr>
                                      <p:to x="100000" y="100000"/>
                                    </p:animScale>
                                    <p:animScale>
                                      <p:cBhvr>
                                        <p:cTn id="35" dur="26">
                                          <p:stCondLst>
                                            <p:cond delay="1808"/>
                                          </p:stCondLst>
                                        </p:cTn>
                                        <p:tgtEl>
                                          <p:spTgt spid="8">
                                            <p:txEl>
                                              <p:pRg st="1" end="1"/>
                                            </p:txEl>
                                          </p:spTgt>
                                        </p:tgtEl>
                                      </p:cBhvr>
                                      <p:to x="100000" y="95000"/>
                                    </p:animScale>
                                    <p:animScale>
                                      <p:cBhvr>
                                        <p:cTn id="36" dur="166" decel="50000">
                                          <p:stCondLst>
                                            <p:cond delay="1834"/>
                                          </p:stCondLst>
                                        </p:cTn>
                                        <p:tgtEl>
                                          <p:spTgt spid="8">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animEffect transition="in" filter="wipe(down)">
                                      <p:cBhvr>
                                        <p:cTn id="39" dur="580">
                                          <p:stCondLst>
                                            <p:cond delay="0"/>
                                          </p:stCondLst>
                                        </p:cTn>
                                        <p:tgtEl>
                                          <p:spTgt spid="8">
                                            <p:txEl>
                                              <p:pRg st="2" end="2"/>
                                            </p:txEl>
                                          </p:spTgt>
                                        </p:tgtEl>
                                      </p:cBhvr>
                                    </p:animEffect>
                                    <p:anim calcmode="lin" valueType="num">
                                      <p:cBhvr>
                                        <p:cTn id="40" dur="1822" tmFilter="0,0; 0.14,0.36; 0.43,0.73; 0.71,0.91; 1.0,1.0">
                                          <p:stCondLst>
                                            <p:cond delay="0"/>
                                          </p:stCondLst>
                                        </p:cTn>
                                        <p:tgtEl>
                                          <p:spTgt spid="8">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xEl>
                                              <p:pRg st="2" end="2"/>
                                            </p:txEl>
                                          </p:spTgt>
                                        </p:tgtEl>
                                      </p:cBhvr>
                                      <p:to x="100000" y="60000"/>
                                    </p:animScale>
                                    <p:animScale>
                                      <p:cBhvr>
                                        <p:cTn id="46" dur="166" decel="50000">
                                          <p:stCondLst>
                                            <p:cond delay="676"/>
                                          </p:stCondLst>
                                        </p:cTn>
                                        <p:tgtEl>
                                          <p:spTgt spid="8">
                                            <p:txEl>
                                              <p:pRg st="2" end="2"/>
                                            </p:txEl>
                                          </p:spTgt>
                                        </p:tgtEl>
                                      </p:cBhvr>
                                      <p:to x="100000" y="100000"/>
                                    </p:animScale>
                                    <p:animScale>
                                      <p:cBhvr>
                                        <p:cTn id="47" dur="26">
                                          <p:stCondLst>
                                            <p:cond delay="1312"/>
                                          </p:stCondLst>
                                        </p:cTn>
                                        <p:tgtEl>
                                          <p:spTgt spid="8">
                                            <p:txEl>
                                              <p:pRg st="2" end="2"/>
                                            </p:txEl>
                                          </p:spTgt>
                                        </p:tgtEl>
                                      </p:cBhvr>
                                      <p:to x="100000" y="80000"/>
                                    </p:animScale>
                                    <p:animScale>
                                      <p:cBhvr>
                                        <p:cTn id="48" dur="166" decel="50000">
                                          <p:stCondLst>
                                            <p:cond delay="1338"/>
                                          </p:stCondLst>
                                        </p:cTn>
                                        <p:tgtEl>
                                          <p:spTgt spid="8">
                                            <p:txEl>
                                              <p:pRg st="2" end="2"/>
                                            </p:txEl>
                                          </p:spTgt>
                                        </p:tgtEl>
                                      </p:cBhvr>
                                      <p:to x="100000" y="100000"/>
                                    </p:animScale>
                                    <p:animScale>
                                      <p:cBhvr>
                                        <p:cTn id="49" dur="26">
                                          <p:stCondLst>
                                            <p:cond delay="1642"/>
                                          </p:stCondLst>
                                        </p:cTn>
                                        <p:tgtEl>
                                          <p:spTgt spid="8">
                                            <p:txEl>
                                              <p:pRg st="2" end="2"/>
                                            </p:txEl>
                                          </p:spTgt>
                                        </p:tgtEl>
                                      </p:cBhvr>
                                      <p:to x="100000" y="90000"/>
                                    </p:animScale>
                                    <p:animScale>
                                      <p:cBhvr>
                                        <p:cTn id="50" dur="166" decel="50000">
                                          <p:stCondLst>
                                            <p:cond delay="1668"/>
                                          </p:stCondLst>
                                        </p:cTn>
                                        <p:tgtEl>
                                          <p:spTgt spid="8">
                                            <p:txEl>
                                              <p:pRg st="2" end="2"/>
                                            </p:txEl>
                                          </p:spTgt>
                                        </p:tgtEl>
                                      </p:cBhvr>
                                      <p:to x="100000" y="100000"/>
                                    </p:animScale>
                                    <p:animScale>
                                      <p:cBhvr>
                                        <p:cTn id="51" dur="26">
                                          <p:stCondLst>
                                            <p:cond delay="1808"/>
                                          </p:stCondLst>
                                        </p:cTn>
                                        <p:tgtEl>
                                          <p:spTgt spid="8">
                                            <p:txEl>
                                              <p:pRg st="2" end="2"/>
                                            </p:txEl>
                                          </p:spTgt>
                                        </p:tgtEl>
                                      </p:cBhvr>
                                      <p:to x="100000" y="95000"/>
                                    </p:animScale>
                                    <p:animScale>
                                      <p:cBhvr>
                                        <p:cTn id="52" dur="166" decel="50000">
                                          <p:stCondLst>
                                            <p:cond delay="1834"/>
                                          </p:stCondLst>
                                        </p:cTn>
                                        <p:tgtEl>
                                          <p:spTgt spid="8">
                                            <p:txEl>
                                              <p:pRg st="2" end="2"/>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Effect transition="in" filter="wipe(down)">
                                      <p:cBhvr>
                                        <p:cTn id="55" dur="580">
                                          <p:stCondLst>
                                            <p:cond delay="0"/>
                                          </p:stCondLst>
                                        </p:cTn>
                                        <p:tgtEl>
                                          <p:spTgt spid="8">
                                            <p:txEl>
                                              <p:pRg st="3" end="3"/>
                                            </p:txEl>
                                          </p:spTgt>
                                        </p:tgtEl>
                                      </p:cBhvr>
                                    </p:animEffect>
                                    <p:anim calcmode="lin" valueType="num">
                                      <p:cBhvr>
                                        <p:cTn id="56" dur="1822" tmFilter="0,0; 0.14,0.36; 0.43,0.73; 0.71,0.91; 1.0,1.0">
                                          <p:stCondLst>
                                            <p:cond delay="0"/>
                                          </p:stCondLst>
                                        </p:cTn>
                                        <p:tgtEl>
                                          <p:spTgt spid="8">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8">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8">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8">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8">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8">
                                            <p:txEl>
                                              <p:pRg st="3" end="3"/>
                                            </p:txEl>
                                          </p:spTgt>
                                        </p:tgtEl>
                                      </p:cBhvr>
                                      <p:to x="100000" y="60000"/>
                                    </p:animScale>
                                    <p:animScale>
                                      <p:cBhvr>
                                        <p:cTn id="62" dur="166" decel="50000">
                                          <p:stCondLst>
                                            <p:cond delay="676"/>
                                          </p:stCondLst>
                                        </p:cTn>
                                        <p:tgtEl>
                                          <p:spTgt spid="8">
                                            <p:txEl>
                                              <p:pRg st="3" end="3"/>
                                            </p:txEl>
                                          </p:spTgt>
                                        </p:tgtEl>
                                      </p:cBhvr>
                                      <p:to x="100000" y="100000"/>
                                    </p:animScale>
                                    <p:animScale>
                                      <p:cBhvr>
                                        <p:cTn id="63" dur="26">
                                          <p:stCondLst>
                                            <p:cond delay="1312"/>
                                          </p:stCondLst>
                                        </p:cTn>
                                        <p:tgtEl>
                                          <p:spTgt spid="8">
                                            <p:txEl>
                                              <p:pRg st="3" end="3"/>
                                            </p:txEl>
                                          </p:spTgt>
                                        </p:tgtEl>
                                      </p:cBhvr>
                                      <p:to x="100000" y="80000"/>
                                    </p:animScale>
                                    <p:animScale>
                                      <p:cBhvr>
                                        <p:cTn id="64" dur="166" decel="50000">
                                          <p:stCondLst>
                                            <p:cond delay="1338"/>
                                          </p:stCondLst>
                                        </p:cTn>
                                        <p:tgtEl>
                                          <p:spTgt spid="8">
                                            <p:txEl>
                                              <p:pRg st="3" end="3"/>
                                            </p:txEl>
                                          </p:spTgt>
                                        </p:tgtEl>
                                      </p:cBhvr>
                                      <p:to x="100000" y="100000"/>
                                    </p:animScale>
                                    <p:animScale>
                                      <p:cBhvr>
                                        <p:cTn id="65" dur="26">
                                          <p:stCondLst>
                                            <p:cond delay="1642"/>
                                          </p:stCondLst>
                                        </p:cTn>
                                        <p:tgtEl>
                                          <p:spTgt spid="8">
                                            <p:txEl>
                                              <p:pRg st="3" end="3"/>
                                            </p:txEl>
                                          </p:spTgt>
                                        </p:tgtEl>
                                      </p:cBhvr>
                                      <p:to x="100000" y="90000"/>
                                    </p:animScale>
                                    <p:animScale>
                                      <p:cBhvr>
                                        <p:cTn id="66" dur="166" decel="50000">
                                          <p:stCondLst>
                                            <p:cond delay="1668"/>
                                          </p:stCondLst>
                                        </p:cTn>
                                        <p:tgtEl>
                                          <p:spTgt spid="8">
                                            <p:txEl>
                                              <p:pRg st="3" end="3"/>
                                            </p:txEl>
                                          </p:spTgt>
                                        </p:tgtEl>
                                      </p:cBhvr>
                                      <p:to x="100000" y="100000"/>
                                    </p:animScale>
                                    <p:animScale>
                                      <p:cBhvr>
                                        <p:cTn id="67" dur="26">
                                          <p:stCondLst>
                                            <p:cond delay="1808"/>
                                          </p:stCondLst>
                                        </p:cTn>
                                        <p:tgtEl>
                                          <p:spTgt spid="8">
                                            <p:txEl>
                                              <p:pRg st="3" end="3"/>
                                            </p:txEl>
                                          </p:spTgt>
                                        </p:tgtEl>
                                      </p:cBhvr>
                                      <p:to x="100000" y="95000"/>
                                    </p:animScale>
                                    <p:animScale>
                                      <p:cBhvr>
                                        <p:cTn id="68" dur="166" decel="50000">
                                          <p:stCondLst>
                                            <p:cond delay="1834"/>
                                          </p:stCondLst>
                                        </p:cTn>
                                        <p:tgtEl>
                                          <p:spTgt spid="8">
                                            <p:txEl>
                                              <p:pRg st="3" end="3"/>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8">
                                            <p:txEl>
                                              <p:pRg st="4" end="4"/>
                                            </p:txEl>
                                          </p:spTgt>
                                        </p:tgtEl>
                                        <p:attrNameLst>
                                          <p:attrName>style.visibility</p:attrName>
                                        </p:attrNameLst>
                                      </p:cBhvr>
                                      <p:to>
                                        <p:strVal val="visible"/>
                                      </p:to>
                                    </p:set>
                                    <p:animEffect transition="in" filter="wipe(down)">
                                      <p:cBhvr>
                                        <p:cTn id="71" dur="580">
                                          <p:stCondLst>
                                            <p:cond delay="0"/>
                                          </p:stCondLst>
                                        </p:cTn>
                                        <p:tgtEl>
                                          <p:spTgt spid="8">
                                            <p:txEl>
                                              <p:pRg st="4" end="4"/>
                                            </p:txEl>
                                          </p:spTgt>
                                        </p:tgtEl>
                                      </p:cBhvr>
                                    </p:animEffect>
                                    <p:anim calcmode="lin" valueType="num">
                                      <p:cBhvr>
                                        <p:cTn id="72" dur="1822" tmFilter="0,0; 0.14,0.36; 0.43,0.73; 0.71,0.91; 1.0,1.0">
                                          <p:stCondLst>
                                            <p:cond delay="0"/>
                                          </p:stCondLst>
                                        </p:cTn>
                                        <p:tgtEl>
                                          <p:spTgt spid="8">
                                            <p:txEl>
                                              <p:pRg st="4" end="4"/>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8">
                                            <p:txEl>
                                              <p:pRg st="4" end="4"/>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8">
                                            <p:txEl>
                                              <p:pRg st="4" end="4"/>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8">
                                            <p:txEl>
                                              <p:pRg st="4" end="4"/>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8">
                                            <p:txEl>
                                              <p:pRg st="4" end="4"/>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8">
                                            <p:txEl>
                                              <p:pRg st="4" end="4"/>
                                            </p:txEl>
                                          </p:spTgt>
                                        </p:tgtEl>
                                      </p:cBhvr>
                                      <p:to x="100000" y="60000"/>
                                    </p:animScale>
                                    <p:animScale>
                                      <p:cBhvr>
                                        <p:cTn id="78" dur="166" decel="50000">
                                          <p:stCondLst>
                                            <p:cond delay="676"/>
                                          </p:stCondLst>
                                        </p:cTn>
                                        <p:tgtEl>
                                          <p:spTgt spid="8">
                                            <p:txEl>
                                              <p:pRg st="4" end="4"/>
                                            </p:txEl>
                                          </p:spTgt>
                                        </p:tgtEl>
                                      </p:cBhvr>
                                      <p:to x="100000" y="100000"/>
                                    </p:animScale>
                                    <p:animScale>
                                      <p:cBhvr>
                                        <p:cTn id="79" dur="26">
                                          <p:stCondLst>
                                            <p:cond delay="1312"/>
                                          </p:stCondLst>
                                        </p:cTn>
                                        <p:tgtEl>
                                          <p:spTgt spid="8">
                                            <p:txEl>
                                              <p:pRg st="4" end="4"/>
                                            </p:txEl>
                                          </p:spTgt>
                                        </p:tgtEl>
                                      </p:cBhvr>
                                      <p:to x="100000" y="80000"/>
                                    </p:animScale>
                                    <p:animScale>
                                      <p:cBhvr>
                                        <p:cTn id="80" dur="166" decel="50000">
                                          <p:stCondLst>
                                            <p:cond delay="1338"/>
                                          </p:stCondLst>
                                        </p:cTn>
                                        <p:tgtEl>
                                          <p:spTgt spid="8">
                                            <p:txEl>
                                              <p:pRg st="4" end="4"/>
                                            </p:txEl>
                                          </p:spTgt>
                                        </p:tgtEl>
                                      </p:cBhvr>
                                      <p:to x="100000" y="100000"/>
                                    </p:animScale>
                                    <p:animScale>
                                      <p:cBhvr>
                                        <p:cTn id="81" dur="26">
                                          <p:stCondLst>
                                            <p:cond delay="1642"/>
                                          </p:stCondLst>
                                        </p:cTn>
                                        <p:tgtEl>
                                          <p:spTgt spid="8">
                                            <p:txEl>
                                              <p:pRg st="4" end="4"/>
                                            </p:txEl>
                                          </p:spTgt>
                                        </p:tgtEl>
                                      </p:cBhvr>
                                      <p:to x="100000" y="90000"/>
                                    </p:animScale>
                                    <p:animScale>
                                      <p:cBhvr>
                                        <p:cTn id="82" dur="166" decel="50000">
                                          <p:stCondLst>
                                            <p:cond delay="1668"/>
                                          </p:stCondLst>
                                        </p:cTn>
                                        <p:tgtEl>
                                          <p:spTgt spid="8">
                                            <p:txEl>
                                              <p:pRg st="4" end="4"/>
                                            </p:txEl>
                                          </p:spTgt>
                                        </p:tgtEl>
                                      </p:cBhvr>
                                      <p:to x="100000" y="100000"/>
                                    </p:animScale>
                                    <p:animScale>
                                      <p:cBhvr>
                                        <p:cTn id="83" dur="26">
                                          <p:stCondLst>
                                            <p:cond delay="1808"/>
                                          </p:stCondLst>
                                        </p:cTn>
                                        <p:tgtEl>
                                          <p:spTgt spid="8">
                                            <p:txEl>
                                              <p:pRg st="4" end="4"/>
                                            </p:txEl>
                                          </p:spTgt>
                                        </p:tgtEl>
                                      </p:cBhvr>
                                      <p:to x="100000" y="95000"/>
                                    </p:animScale>
                                    <p:animScale>
                                      <p:cBhvr>
                                        <p:cTn id="84" dur="166" decel="50000">
                                          <p:stCondLst>
                                            <p:cond delay="1834"/>
                                          </p:stCondLst>
                                        </p:cTn>
                                        <p:tgtEl>
                                          <p:spTgt spid="8">
                                            <p:txEl>
                                              <p:pRg st="4" end="4"/>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8">
                                            <p:txEl>
                                              <p:pRg st="5" end="5"/>
                                            </p:txEl>
                                          </p:spTgt>
                                        </p:tgtEl>
                                        <p:attrNameLst>
                                          <p:attrName>style.visibility</p:attrName>
                                        </p:attrNameLst>
                                      </p:cBhvr>
                                      <p:to>
                                        <p:strVal val="visible"/>
                                      </p:to>
                                    </p:set>
                                    <p:animEffect transition="in" filter="wipe(down)">
                                      <p:cBhvr>
                                        <p:cTn id="87" dur="580">
                                          <p:stCondLst>
                                            <p:cond delay="0"/>
                                          </p:stCondLst>
                                        </p:cTn>
                                        <p:tgtEl>
                                          <p:spTgt spid="8">
                                            <p:txEl>
                                              <p:pRg st="5" end="5"/>
                                            </p:txEl>
                                          </p:spTgt>
                                        </p:tgtEl>
                                      </p:cBhvr>
                                    </p:animEffect>
                                    <p:anim calcmode="lin" valueType="num">
                                      <p:cBhvr>
                                        <p:cTn id="88" dur="1822" tmFilter="0,0; 0.14,0.36; 0.43,0.73; 0.71,0.91; 1.0,1.0">
                                          <p:stCondLst>
                                            <p:cond delay="0"/>
                                          </p:stCondLst>
                                        </p:cTn>
                                        <p:tgtEl>
                                          <p:spTgt spid="8">
                                            <p:txEl>
                                              <p:pRg st="5" end="5"/>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8">
                                            <p:txEl>
                                              <p:pRg st="5" end="5"/>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8">
                                            <p:txEl>
                                              <p:pRg st="5" end="5"/>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8">
                                            <p:txEl>
                                              <p:pRg st="5" end="5"/>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8">
                                            <p:txEl>
                                              <p:pRg st="5" end="5"/>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8">
                                            <p:txEl>
                                              <p:pRg st="5" end="5"/>
                                            </p:txEl>
                                          </p:spTgt>
                                        </p:tgtEl>
                                      </p:cBhvr>
                                      <p:to x="100000" y="60000"/>
                                    </p:animScale>
                                    <p:animScale>
                                      <p:cBhvr>
                                        <p:cTn id="94" dur="166" decel="50000">
                                          <p:stCondLst>
                                            <p:cond delay="676"/>
                                          </p:stCondLst>
                                        </p:cTn>
                                        <p:tgtEl>
                                          <p:spTgt spid="8">
                                            <p:txEl>
                                              <p:pRg st="5" end="5"/>
                                            </p:txEl>
                                          </p:spTgt>
                                        </p:tgtEl>
                                      </p:cBhvr>
                                      <p:to x="100000" y="100000"/>
                                    </p:animScale>
                                    <p:animScale>
                                      <p:cBhvr>
                                        <p:cTn id="95" dur="26">
                                          <p:stCondLst>
                                            <p:cond delay="1312"/>
                                          </p:stCondLst>
                                        </p:cTn>
                                        <p:tgtEl>
                                          <p:spTgt spid="8">
                                            <p:txEl>
                                              <p:pRg st="5" end="5"/>
                                            </p:txEl>
                                          </p:spTgt>
                                        </p:tgtEl>
                                      </p:cBhvr>
                                      <p:to x="100000" y="80000"/>
                                    </p:animScale>
                                    <p:animScale>
                                      <p:cBhvr>
                                        <p:cTn id="96" dur="166" decel="50000">
                                          <p:stCondLst>
                                            <p:cond delay="1338"/>
                                          </p:stCondLst>
                                        </p:cTn>
                                        <p:tgtEl>
                                          <p:spTgt spid="8">
                                            <p:txEl>
                                              <p:pRg st="5" end="5"/>
                                            </p:txEl>
                                          </p:spTgt>
                                        </p:tgtEl>
                                      </p:cBhvr>
                                      <p:to x="100000" y="100000"/>
                                    </p:animScale>
                                    <p:animScale>
                                      <p:cBhvr>
                                        <p:cTn id="97" dur="26">
                                          <p:stCondLst>
                                            <p:cond delay="1642"/>
                                          </p:stCondLst>
                                        </p:cTn>
                                        <p:tgtEl>
                                          <p:spTgt spid="8">
                                            <p:txEl>
                                              <p:pRg st="5" end="5"/>
                                            </p:txEl>
                                          </p:spTgt>
                                        </p:tgtEl>
                                      </p:cBhvr>
                                      <p:to x="100000" y="90000"/>
                                    </p:animScale>
                                    <p:animScale>
                                      <p:cBhvr>
                                        <p:cTn id="98" dur="166" decel="50000">
                                          <p:stCondLst>
                                            <p:cond delay="1668"/>
                                          </p:stCondLst>
                                        </p:cTn>
                                        <p:tgtEl>
                                          <p:spTgt spid="8">
                                            <p:txEl>
                                              <p:pRg st="5" end="5"/>
                                            </p:txEl>
                                          </p:spTgt>
                                        </p:tgtEl>
                                      </p:cBhvr>
                                      <p:to x="100000" y="100000"/>
                                    </p:animScale>
                                    <p:animScale>
                                      <p:cBhvr>
                                        <p:cTn id="99" dur="26">
                                          <p:stCondLst>
                                            <p:cond delay="1808"/>
                                          </p:stCondLst>
                                        </p:cTn>
                                        <p:tgtEl>
                                          <p:spTgt spid="8">
                                            <p:txEl>
                                              <p:pRg st="5" end="5"/>
                                            </p:txEl>
                                          </p:spTgt>
                                        </p:tgtEl>
                                      </p:cBhvr>
                                      <p:to x="100000" y="95000"/>
                                    </p:animScale>
                                    <p:animScale>
                                      <p:cBhvr>
                                        <p:cTn id="100" dur="166" decel="50000">
                                          <p:stCondLst>
                                            <p:cond delay="1834"/>
                                          </p:stCondLst>
                                        </p:cTn>
                                        <p:tgtEl>
                                          <p:spTgt spid="8">
                                            <p:txEl>
                                              <p:pRg st="5" end="5"/>
                                            </p:txEl>
                                          </p:spTgt>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8">
                                            <p:txEl>
                                              <p:pRg st="6" end="6"/>
                                            </p:txEl>
                                          </p:spTgt>
                                        </p:tgtEl>
                                        <p:attrNameLst>
                                          <p:attrName>style.visibility</p:attrName>
                                        </p:attrNameLst>
                                      </p:cBhvr>
                                      <p:to>
                                        <p:strVal val="visible"/>
                                      </p:to>
                                    </p:set>
                                    <p:animEffect transition="in" filter="wipe(down)">
                                      <p:cBhvr>
                                        <p:cTn id="103" dur="580">
                                          <p:stCondLst>
                                            <p:cond delay="0"/>
                                          </p:stCondLst>
                                        </p:cTn>
                                        <p:tgtEl>
                                          <p:spTgt spid="8">
                                            <p:txEl>
                                              <p:pRg st="6" end="6"/>
                                            </p:txEl>
                                          </p:spTgt>
                                        </p:tgtEl>
                                      </p:cBhvr>
                                    </p:animEffect>
                                    <p:anim calcmode="lin" valueType="num">
                                      <p:cBhvr>
                                        <p:cTn id="104" dur="1822" tmFilter="0,0; 0.14,0.36; 0.43,0.73; 0.71,0.91; 1.0,1.0">
                                          <p:stCondLst>
                                            <p:cond delay="0"/>
                                          </p:stCondLst>
                                        </p:cTn>
                                        <p:tgtEl>
                                          <p:spTgt spid="8">
                                            <p:txEl>
                                              <p:pRg st="6" end="6"/>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8">
                                            <p:txEl>
                                              <p:pRg st="6" end="6"/>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8">
                                            <p:txEl>
                                              <p:pRg st="6" end="6"/>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8">
                                            <p:txEl>
                                              <p:pRg st="6" end="6"/>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8">
                                            <p:txEl>
                                              <p:pRg st="6" end="6"/>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8">
                                            <p:txEl>
                                              <p:pRg st="6" end="6"/>
                                            </p:txEl>
                                          </p:spTgt>
                                        </p:tgtEl>
                                      </p:cBhvr>
                                      <p:to x="100000" y="60000"/>
                                    </p:animScale>
                                    <p:animScale>
                                      <p:cBhvr>
                                        <p:cTn id="110" dur="166" decel="50000">
                                          <p:stCondLst>
                                            <p:cond delay="676"/>
                                          </p:stCondLst>
                                        </p:cTn>
                                        <p:tgtEl>
                                          <p:spTgt spid="8">
                                            <p:txEl>
                                              <p:pRg st="6" end="6"/>
                                            </p:txEl>
                                          </p:spTgt>
                                        </p:tgtEl>
                                      </p:cBhvr>
                                      <p:to x="100000" y="100000"/>
                                    </p:animScale>
                                    <p:animScale>
                                      <p:cBhvr>
                                        <p:cTn id="111" dur="26">
                                          <p:stCondLst>
                                            <p:cond delay="1312"/>
                                          </p:stCondLst>
                                        </p:cTn>
                                        <p:tgtEl>
                                          <p:spTgt spid="8">
                                            <p:txEl>
                                              <p:pRg st="6" end="6"/>
                                            </p:txEl>
                                          </p:spTgt>
                                        </p:tgtEl>
                                      </p:cBhvr>
                                      <p:to x="100000" y="80000"/>
                                    </p:animScale>
                                    <p:animScale>
                                      <p:cBhvr>
                                        <p:cTn id="112" dur="166" decel="50000">
                                          <p:stCondLst>
                                            <p:cond delay="1338"/>
                                          </p:stCondLst>
                                        </p:cTn>
                                        <p:tgtEl>
                                          <p:spTgt spid="8">
                                            <p:txEl>
                                              <p:pRg st="6" end="6"/>
                                            </p:txEl>
                                          </p:spTgt>
                                        </p:tgtEl>
                                      </p:cBhvr>
                                      <p:to x="100000" y="100000"/>
                                    </p:animScale>
                                    <p:animScale>
                                      <p:cBhvr>
                                        <p:cTn id="113" dur="26">
                                          <p:stCondLst>
                                            <p:cond delay="1642"/>
                                          </p:stCondLst>
                                        </p:cTn>
                                        <p:tgtEl>
                                          <p:spTgt spid="8">
                                            <p:txEl>
                                              <p:pRg st="6" end="6"/>
                                            </p:txEl>
                                          </p:spTgt>
                                        </p:tgtEl>
                                      </p:cBhvr>
                                      <p:to x="100000" y="90000"/>
                                    </p:animScale>
                                    <p:animScale>
                                      <p:cBhvr>
                                        <p:cTn id="114" dur="166" decel="50000">
                                          <p:stCondLst>
                                            <p:cond delay="1668"/>
                                          </p:stCondLst>
                                        </p:cTn>
                                        <p:tgtEl>
                                          <p:spTgt spid="8">
                                            <p:txEl>
                                              <p:pRg st="6" end="6"/>
                                            </p:txEl>
                                          </p:spTgt>
                                        </p:tgtEl>
                                      </p:cBhvr>
                                      <p:to x="100000" y="100000"/>
                                    </p:animScale>
                                    <p:animScale>
                                      <p:cBhvr>
                                        <p:cTn id="115" dur="26">
                                          <p:stCondLst>
                                            <p:cond delay="1808"/>
                                          </p:stCondLst>
                                        </p:cTn>
                                        <p:tgtEl>
                                          <p:spTgt spid="8">
                                            <p:txEl>
                                              <p:pRg st="6" end="6"/>
                                            </p:txEl>
                                          </p:spTgt>
                                        </p:tgtEl>
                                      </p:cBhvr>
                                      <p:to x="100000" y="95000"/>
                                    </p:animScale>
                                    <p:animScale>
                                      <p:cBhvr>
                                        <p:cTn id="116" dur="166" decel="50000">
                                          <p:stCondLst>
                                            <p:cond delay="1834"/>
                                          </p:stCondLst>
                                        </p:cTn>
                                        <p:tgtEl>
                                          <p:spTgt spid="8">
                                            <p:txEl>
                                              <p:pRg st="6" end="6"/>
                                            </p:txEl>
                                          </p:spTgt>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8">
                                            <p:txEl>
                                              <p:pRg st="7" end="7"/>
                                            </p:txEl>
                                          </p:spTgt>
                                        </p:tgtEl>
                                        <p:attrNameLst>
                                          <p:attrName>style.visibility</p:attrName>
                                        </p:attrNameLst>
                                      </p:cBhvr>
                                      <p:to>
                                        <p:strVal val="visible"/>
                                      </p:to>
                                    </p:set>
                                    <p:animEffect transition="in" filter="wipe(down)">
                                      <p:cBhvr>
                                        <p:cTn id="119" dur="580">
                                          <p:stCondLst>
                                            <p:cond delay="0"/>
                                          </p:stCondLst>
                                        </p:cTn>
                                        <p:tgtEl>
                                          <p:spTgt spid="8">
                                            <p:txEl>
                                              <p:pRg st="7" end="7"/>
                                            </p:txEl>
                                          </p:spTgt>
                                        </p:tgtEl>
                                      </p:cBhvr>
                                    </p:animEffect>
                                    <p:anim calcmode="lin" valueType="num">
                                      <p:cBhvr>
                                        <p:cTn id="120" dur="1822" tmFilter="0,0; 0.14,0.36; 0.43,0.73; 0.71,0.91; 1.0,1.0">
                                          <p:stCondLst>
                                            <p:cond delay="0"/>
                                          </p:stCondLst>
                                        </p:cTn>
                                        <p:tgtEl>
                                          <p:spTgt spid="8">
                                            <p:txEl>
                                              <p:pRg st="7" end="7"/>
                                            </p:txEl>
                                          </p:spTgt>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8">
                                            <p:txEl>
                                              <p:pRg st="7" end="7"/>
                                            </p:txEl>
                                          </p:spTgt>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8">
                                            <p:txEl>
                                              <p:pRg st="7" end="7"/>
                                            </p:txEl>
                                          </p:spTgt>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8">
                                            <p:txEl>
                                              <p:pRg st="7" end="7"/>
                                            </p:txEl>
                                          </p:spTgt>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8">
                                            <p:txEl>
                                              <p:pRg st="7" end="7"/>
                                            </p:txEl>
                                          </p:spTgt>
                                        </p:tgtEl>
                                        <p:attrNameLst>
                                          <p:attrName>ppt_y</p:attrName>
                                        </p:attrNameLst>
                                      </p:cBhvr>
                                      <p:tavLst>
                                        <p:tav tm="0" fmla="#ppt_y-sin(pi*$)/81">
                                          <p:val>
                                            <p:fltVal val="0"/>
                                          </p:val>
                                        </p:tav>
                                        <p:tav tm="100000">
                                          <p:val>
                                            <p:fltVal val="1"/>
                                          </p:val>
                                        </p:tav>
                                      </p:tavLst>
                                    </p:anim>
                                    <p:animScale>
                                      <p:cBhvr>
                                        <p:cTn id="125" dur="26">
                                          <p:stCondLst>
                                            <p:cond delay="650"/>
                                          </p:stCondLst>
                                        </p:cTn>
                                        <p:tgtEl>
                                          <p:spTgt spid="8">
                                            <p:txEl>
                                              <p:pRg st="7" end="7"/>
                                            </p:txEl>
                                          </p:spTgt>
                                        </p:tgtEl>
                                      </p:cBhvr>
                                      <p:to x="100000" y="60000"/>
                                    </p:animScale>
                                    <p:animScale>
                                      <p:cBhvr>
                                        <p:cTn id="126" dur="166" decel="50000">
                                          <p:stCondLst>
                                            <p:cond delay="676"/>
                                          </p:stCondLst>
                                        </p:cTn>
                                        <p:tgtEl>
                                          <p:spTgt spid="8">
                                            <p:txEl>
                                              <p:pRg st="7" end="7"/>
                                            </p:txEl>
                                          </p:spTgt>
                                        </p:tgtEl>
                                      </p:cBhvr>
                                      <p:to x="100000" y="100000"/>
                                    </p:animScale>
                                    <p:animScale>
                                      <p:cBhvr>
                                        <p:cTn id="127" dur="26">
                                          <p:stCondLst>
                                            <p:cond delay="1312"/>
                                          </p:stCondLst>
                                        </p:cTn>
                                        <p:tgtEl>
                                          <p:spTgt spid="8">
                                            <p:txEl>
                                              <p:pRg st="7" end="7"/>
                                            </p:txEl>
                                          </p:spTgt>
                                        </p:tgtEl>
                                      </p:cBhvr>
                                      <p:to x="100000" y="80000"/>
                                    </p:animScale>
                                    <p:animScale>
                                      <p:cBhvr>
                                        <p:cTn id="128" dur="166" decel="50000">
                                          <p:stCondLst>
                                            <p:cond delay="1338"/>
                                          </p:stCondLst>
                                        </p:cTn>
                                        <p:tgtEl>
                                          <p:spTgt spid="8">
                                            <p:txEl>
                                              <p:pRg st="7" end="7"/>
                                            </p:txEl>
                                          </p:spTgt>
                                        </p:tgtEl>
                                      </p:cBhvr>
                                      <p:to x="100000" y="100000"/>
                                    </p:animScale>
                                    <p:animScale>
                                      <p:cBhvr>
                                        <p:cTn id="129" dur="26">
                                          <p:stCondLst>
                                            <p:cond delay="1642"/>
                                          </p:stCondLst>
                                        </p:cTn>
                                        <p:tgtEl>
                                          <p:spTgt spid="8">
                                            <p:txEl>
                                              <p:pRg st="7" end="7"/>
                                            </p:txEl>
                                          </p:spTgt>
                                        </p:tgtEl>
                                      </p:cBhvr>
                                      <p:to x="100000" y="90000"/>
                                    </p:animScale>
                                    <p:animScale>
                                      <p:cBhvr>
                                        <p:cTn id="130" dur="166" decel="50000">
                                          <p:stCondLst>
                                            <p:cond delay="1668"/>
                                          </p:stCondLst>
                                        </p:cTn>
                                        <p:tgtEl>
                                          <p:spTgt spid="8">
                                            <p:txEl>
                                              <p:pRg st="7" end="7"/>
                                            </p:txEl>
                                          </p:spTgt>
                                        </p:tgtEl>
                                      </p:cBhvr>
                                      <p:to x="100000" y="100000"/>
                                    </p:animScale>
                                    <p:animScale>
                                      <p:cBhvr>
                                        <p:cTn id="131" dur="26">
                                          <p:stCondLst>
                                            <p:cond delay="1808"/>
                                          </p:stCondLst>
                                        </p:cTn>
                                        <p:tgtEl>
                                          <p:spTgt spid="8">
                                            <p:txEl>
                                              <p:pRg st="7" end="7"/>
                                            </p:txEl>
                                          </p:spTgt>
                                        </p:tgtEl>
                                      </p:cBhvr>
                                      <p:to x="100000" y="95000"/>
                                    </p:animScale>
                                    <p:animScale>
                                      <p:cBhvr>
                                        <p:cTn id="132" dur="166" decel="50000">
                                          <p:stCondLst>
                                            <p:cond delay="1834"/>
                                          </p:stCondLst>
                                        </p:cTn>
                                        <p:tgtEl>
                                          <p:spTgt spid="8">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76E56EA3-16F5-E76E-14E4-37F3EB84294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8A45607-6A54-9997-9F78-69F2A1F673C9}"/>
              </a:ext>
            </a:extLst>
          </p:cNvPr>
          <p:cNvSpPr txBox="1"/>
          <p:nvPr/>
        </p:nvSpPr>
        <p:spPr>
          <a:xfrm>
            <a:off x="8609524" y="85987"/>
            <a:ext cx="38343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40</a:t>
            </a:r>
          </a:p>
        </p:txBody>
      </p:sp>
      <p:sp>
        <p:nvSpPr>
          <p:cNvPr id="2" name="Title 1">
            <a:extLst>
              <a:ext uri="{FF2B5EF4-FFF2-40B4-BE49-F238E27FC236}">
                <a16:creationId xmlns:a16="http://schemas.microsoft.com/office/drawing/2014/main" id="{D86599D1-32E9-56EA-04F7-5C299DA2C714}"/>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b="1" dirty="0">
                <a:latin typeface="Calibri" panose="020F0502020204030204" pitchFamily="34" charset="0"/>
                <a:ea typeface="Calibri" panose="020F0502020204030204" pitchFamily="34" charset="0"/>
                <a:cs typeface="Calibri" panose="020F0502020204030204" pitchFamily="34" charset="0"/>
              </a:rPr>
              <a:t>Next Lecture</a:t>
            </a:r>
          </a:p>
        </p:txBody>
      </p:sp>
      <p:sp>
        <p:nvSpPr>
          <p:cNvPr id="3" name="Rectangle 2">
            <a:extLst>
              <a:ext uri="{FF2B5EF4-FFF2-40B4-BE49-F238E27FC236}">
                <a16:creationId xmlns:a16="http://schemas.microsoft.com/office/drawing/2014/main" id="{D118AC76-7B90-6FF0-0952-01F49F273CF9}"/>
              </a:ext>
            </a:extLst>
          </p:cNvPr>
          <p:cNvSpPr/>
          <p:nvPr/>
        </p:nvSpPr>
        <p:spPr>
          <a:xfrm>
            <a:off x="254001" y="1166042"/>
            <a:ext cx="8639575" cy="1938992"/>
          </a:xfrm>
          <a:prstGeom prst="rect">
            <a:avLst/>
          </a:prstGeom>
        </p:spPr>
        <p:txBody>
          <a:bodyPr wrap="square">
            <a:spAutoFit/>
          </a:bodyPr>
          <a:lstStyle/>
          <a:p>
            <a:pPr marL="285750" lvl="0" indent="-285750" algn="just">
              <a:lnSpc>
                <a:spcPct val="150000"/>
              </a:lnSpc>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In next lecture, we are going to cover:</a:t>
            </a:r>
          </a:p>
          <a:p>
            <a:pPr marL="536575" lvl="0" indent="-198438" algn="just">
              <a:lnSpc>
                <a:spcPct val="150000"/>
              </a:lnSpc>
              <a:buFont typeface="Arial" panose="020B0604020202020204" pitchFamily="34" charset="0"/>
              <a:buChar char="•"/>
            </a:pPr>
            <a:r>
              <a:rPr lang="en-US" sz="2000" dirty="0" smtClean="0">
                <a:latin typeface="Calibri" panose="020F0502020204030204" pitchFamily="34" charset="0"/>
                <a:ea typeface="Calibri" panose="020F0502020204030204" pitchFamily="34" charset="0"/>
                <a:cs typeface="Calibri" panose="020F0502020204030204" pitchFamily="34" charset="0"/>
              </a:rPr>
              <a:t>Search </a:t>
            </a:r>
            <a:r>
              <a:rPr lang="en-US" sz="2000" dirty="0">
                <a:latin typeface="Calibri" panose="020F0502020204030204" pitchFamily="34" charset="0"/>
                <a:ea typeface="Calibri" panose="020F0502020204030204" pitchFamily="34" charset="0"/>
                <a:cs typeface="Calibri" panose="020F0502020204030204" pitchFamily="34" charset="0"/>
              </a:rPr>
              <a:t>Strategies in </a:t>
            </a:r>
            <a:r>
              <a:rPr lang="en-US" sz="2000" dirty="0" smtClean="0">
                <a:latin typeface="Calibri" panose="020F0502020204030204" pitchFamily="34" charset="0"/>
                <a:ea typeface="Calibri" panose="020F0502020204030204" pitchFamily="34" charset="0"/>
                <a:cs typeface="Calibri" panose="020F0502020204030204" pitchFamily="34" charset="0"/>
              </a:rPr>
              <a:t>AI</a:t>
            </a:r>
          </a:p>
          <a:p>
            <a:pPr marL="536575" lvl="0" indent="-198438" algn="just">
              <a:lnSpc>
                <a:spcPct val="150000"/>
              </a:lnSpc>
              <a:buFont typeface="Arial" panose="020B0604020202020204" pitchFamily="34" charset="0"/>
              <a:buChar char="•"/>
            </a:pPr>
            <a:r>
              <a:rPr lang="en-US" sz="2000" dirty="0" smtClean="0">
                <a:latin typeface="Calibri" panose="020F0502020204030204" pitchFamily="34" charset="0"/>
                <a:ea typeface="Calibri" panose="020F0502020204030204" pitchFamily="34" charset="0"/>
                <a:cs typeface="Calibri" panose="020F0502020204030204" pitchFamily="34" charset="0"/>
              </a:rPr>
              <a:t>Uniformed </a:t>
            </a:r>
            <a:r>
              <a:rPr lang="en-US" sz="2000" dirty="0">
                <a:latin typeface="Calibri" panose="020F0502020204030204" pitchFamily="34" charset="0"/>
                <a:ea typeface="Calibri" panose="020F0502020204030204" pitchFamily="34" charset="0"/>
                <a:cs typeface="Calibri" panose="020F0502020204030204" pitchFamily="34" charset="0"/>
              </a:rPr>
              <a:t>search strategies </a:t>
            </a:r>
            <a:endParaRPr lang="en-US" sz="2000" dirty="0" smtClean="0">
              <a:latin typeface="Calibri" panose="020F0502020204030204" pitchFamily="34" charset="0"/>
              <a:ea typeface="Calibri" panose="020F0502020204030204" pitchFamily="34" charset="0"/>
              <a:cs typeface="Calibri" panose="020F0502020204030204" pitchFamily="34" charset="0"/>
            </a:endParaRPr>
          </a:p>
          <a:p>
            <a:pPr marL="536575" lvl="0" indent="-198438" algn="just">
              <a:lnSpc>
                <a:spcPct val="15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Informed Search Strategies </a:t>
            </a:r>
          </a:p>
        </p:txBody>
      </p:sp>
    </p:spTree>
    <p:extLst>
      <p:ext uri="{BB962C8B-B14F-4D97-AF65-F5344CB8AC3E}">
        <p14:creationId xmlns:p14="http://schemas.microsoft.com/office/powerpoint/2010/main" val="25943566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7E035788-6F59-DCF3-2897-BC56C4CEB92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89FB0CA-6899-88FD-503C-2C28AD374E57}"/>
              </a:ext>
            </a:extLst>
          </p:cNvPr>
          <p:cNvSpPr txBox="1"/>
          <p:nvPr/>
        </p:nvSpPr>
        <p:spPr>
          <a:xfrm>
            <a:off x="8609524" y="85987"/>
            <a:ext cx="38343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41</a:t>
            </a:r>
          </a:p>
        </p:txBody>
      </p:sp>
      <p:sp>
        <p:nvSpPr>
          <p:cNvPr id="2" name="Title 1">
            <a:extLst>
              <a:ext uri="{FF2B5EF4-FFF2-40B4-BE49-F238E27FC236}">
                <a16:creationId xmlns:a16="http://schemas.microsoft.com/office/drawing/2014/main" id="{294DB9DE-E12E-9A84-B19B-87EFEE3B7869}"/>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b="1" dirty="0">
                <a:latin typeface="Calibri" panose="020F0502020204030204" pitchFamily="34" charset="0"/>
                <a:ea typeface="Calibri" panose="020F0502020204030204" pitchFamily="34" charset="0"/>
                <a:cs typeface="Calibri" panose="020F0502020204030204" pitchFamily="34" charset="0"/>
              </a:rPr>
              <a:t>Quiz/ FAQ’s</a:t>
            </a:r>
          </a:p>
        </p:txBody>
      </p:sp>
      <p:sp>
        <p:nvSpPr>
          <p:cNvPr id="3" name="Rectangle 2">
            <a:extLst>
              <a:ext uri="{FF2B5EF4-FFF2-40B4-BE49-F238E27FC236}">
                <a16:creationId xmlns:a16="http://schemas.microsoft.com/office/drawing/2014/main" id="{B0927368-5887-20F7-C08C-383823E01449}"/>
              </a:ext>
            </a:extLst>
          </p:cNvPr>
          <p:cNvSpPr/>
          <p:nvPr/>
        </p:nvSpPr>
        <p:spPr>
          <a:xfrm>
            <a:off x="353387" y="731627"/>
            <a:ext cx="8639575" cy="4619854"/>
          </a:xfrm>
          <a:prstGeom prst="rect">
            <a:avLst/>
          </a:prstGeom>
        </p:spPr>
        <p:txBody>
          <a:bodyPr wrap="square">
            <a:spAutoFit/>
          </a:bodyPr>
          <a:lstStyle/>
          <a:p>
            <a:pPr marL="342900" lvl="0" indent="-342900" algn="just">
              <a:lnSpc>
                <a:spcPct val="150000"/>
              </a:lnSpc>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What do you mean by AI? Discuss its advantages and disadvantages.</a:t>
            </a:r>
          </a:p>
          <a:p>
            <a:pPr marL="342900" lvl="0" indent="-342900" algn="just">
              <a:lnSpc>
                <a:spcPct val="150000"/>
              </a:lnSpc>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Explain 3 main applications of AI in Current era.</a:t>
            </a:r>
          </a:p>
          <a:p>
            <a:pPr marL="342900" lvl="0" indent="-342900" algn="just">
              <a:lnSpc>
                <a:spcPct val="150000"/>
              </a:lnSpc>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Explain the difference between strong AI and weak AI. </a:t>
            </a:r>
          </a:p>
          <a:p>
            <a:pPr marL="342900" lvl="0" indent="-342900" algn="just">
              <a:lnSpc>
                <a:spcPct val="150000"/>
              </a:lnSpc>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Describe the Turing Test and its relevance to AI.</a:t>
            </a:r>
          </a:p>
          <a:p>
            <a:pPr marL="342900" lvl="0" indent="-342900" algn="just">
              <a:lnSpc>
                <a:spcPct val="150000"/>
              </a:lnSpc>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Identify real-world problems that can be solved using AI.</a:t>
            </a:r>
          </a:p>
          <a:p>
            <a:pPr marL="342900" lvl="0" indent="-342900" algn="just">
              <a:lnSpc>
                <a:spcPct val="150000"/>
              </a:lnSpc>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Illustrate how AI differs from conventional programming.</a:t>
            </a:r>
          </a:p>
          <a:p>
            <a:pPr marL="342900" lvl="0" indent="-342900" algn="just">
              <a:lnSpc>
                <a:spcPct val="150000"/>
              </a:lnSpc>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Compare AI with human intelligence in terms of reasoning and learning.</a:t>
            </a:r>
          </a:p>
          <a:p>
            <a:pPr marL="342900" lvl="0" indent="-342900" algn="just">
              <a:lnSpc>
                <a:spcPct val="150000"/>
              </a:lnSpc>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Critique the feasibility of achieving general AI.</a:t>
            </a:r>
          </a:p>
          <a:p>
            <a:pPr marL="342900" lvl="0" indent="-342900" algn="just">
              <a:lnSpc>
                <a:spcPct val="150000"/>
              </a:lnSpc>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Justify the importance of AI in the modern technological world.</a:t>
            </a:r>
          </a:p>
          <a:p>
            <a:pPr marL="342900" lvl="0" indent="-342900" algn="just">
              <a:lnSpc>
                <a:spcPct val="150000"/>
              </a:lnSpc>
              <a:buFont typeface="+mj-lt"/>
              <a:buAutoNum type="arabicPeriod"/>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buFont typeface="+mj-lt"/>
              <a:buAutoNum type="arabicPeriod"/>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53385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6" end="6"/>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7" end="7"/>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82F170DA-4FB0-780A-165F-96871258C4A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16FD4E1-DE68-EDFC-57AF-3025781CAD01}"/>
              </a:ext>
            </a:extLst>
          </p:cNvPr>
          <p:cNvSpPr txBox="1"/>
          <p:nvPr/>
        </p:nvSpPr>
        <p:spPr>
          <a:xfrm>
            <a:off x="8609524" y="85987"/>
            <a:ext cx="38343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43</a:t>
            </a:r>
          </a:p>
        </p:txBody>
      </p:sp>
      <p:sp>
        <p:nvSpPr>
          <p:cNvPr id="2" name="Title 1">
            <a:extLst>
              <a:ext uri="{FF2B5EF4-FFF2-40B4-BE49-F238E27FC236}">
                <a16:creationId xmlns:a16="http://schemas.microsoft.com/office/drawing/2014/main" id="{629AD58F-AFA5-005A-FEC5-E7F0E57D909C}"/>
              </a:ext>
            </a:extLst>
          </p:cNvPr>
          <p:cNvSpPr txBox="1">
            <a:spLocks/>
          </p:cNvSpPr>
          <p:nvPr/>
        </p:nvSpPr>
        <p:spPr>
          <a:xfrm>
            <a:off x="653144" y="65313"/>
            <a:ext cx="8040914" cy="806675"/>
          </a:xfrm>
          <a:prstGeom prst="rect">
            <a:avLst/>
          </a:prstGeom>
        </p:spPr>
        <p:txBody>
          <a:bodyPr>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Faculty-curated videos, NPTEL, Coursera, LinkedIn, or other relevant learning resources</a:t>
            </a:r>
          </a:p>
        </p:txBody>
      </p:sp>
      <p:sp>
        <p:nvSpPr>
          <p:cNvPr id="3" name="Rectangle 2">
            <a:extLst>
              <a:ext uri="{FF2B5EF4-FFF2-40B4-BE49-F238E27FC236}">
                <a16:creationId xmlns:a16="http://schemas.microsoft.com/office/drawing/2014/main" id="{54DF2A59-6EAD-B15A-4AA6-7257F44129B9}"/>
              </a:ext>
            </a:extLst>
          </p:cNvPr>
          <p:cNvSpPr/>
          <p:nvPr/>
        </p:nvSpPr>
        <p:spPr>
          <a:xfrm>
            <a:off x="353387" y="1116424"/>
            <a:ext cx="8639575" cy="4315027"/>
          </a:xfrm>
          <a:prstGeom prst="rect">
            <a:avLst/>
          </a:prstGeom>
        </p:spPr>
        <p:txBody>
          <a:bodyPr wrap="square">
            <a:spAutoFit/>
          </a:bodyPr>
          <a:lstStyle/>
          <a:p>
            <a:pPr marL="342900" indent="-342900">
              <a:lnSpc>
                <a:spcPct val="200000"/>
              </a:lnSpc>
              <a:buFont typeface="+mj-lt"/>
              <a:buAutoNum type="arabicPeriod"/>
            </a:pPr>
            <a:r>
              <a:rPr lang="en-IN" sz="2000" dirty="0" smtClean="0">
                <a:latin typeface="Calibri" panose="020F0502020204030204" pitchFamily="34" charset="0"/>
                <a:ea typeface="Calibri" panose="020F0502020204030204" pitchFamily="34" charset="0"/>
                <a:cs typeface="Calibri" panose="020F0502020204030204" pitchFamily="34" charset="0"/>
                <a:hlinkClick r:id="rId3"/>
              </a:rPr>
              <a:t>https</a:t>
            </a:r>
            <a:r>
              <a:rPr lang="en-IN" sz="2000" dirty="0">
                <a:latin typeface="Calibri" panose="020F0502020204030204" pitchFamily="34" charset="0"/>
                <a:ea typeface="Calibri" panose="020F0502020204030204" pitchFamily="34" charset="0"/>
                <a:cs typeface="Calibri" panose="020F0502020204030204" pitchFamily="34" charset="0"/>
                <a:hlinkClick r:id="rId3"/>
              </a:rPr>
              <a:t>://</a:t>
            </a:r>
            <a:r>
              <a:rPr lang="en-IN" sz="2000" dirty="0" smtClean="0">
                <a:latin typeface="Calibri" panose="020F0502020204030204" pitchFamily="34" charset="0"/>
                <a:ea typeface="Calibri" panose="020F0502020204030204" pitchFamily="34" charset="0"/>
                <a:cs typeface="Calibri" panose="020F0502020204030204" pitchFamily="34" charset="0"/>
                <a:hlinkClick r:id="rId3"/>
              </a:rPr>
              <a:t>nptel.ac.in/courses/106106213</a:t>
            </a:r>
            <a:endParaRPr lang="en-IN" sz="2000" dirty="0" smtClean="0">
              <a:latin typeface="Calibri" panose="020F0502020204030204" pitchFamily="34" charset="0"/>
              <a:ea typeface="Calibri" panose="020F0502020204030204" pitchFamily="34" charset="0"/>
              <a:cs typeface="Calibri" panose="020F0502020204030204" pitchFamily="34" charset="0"/>
            </a:endParaRPr>
          </a:p>
          <a:p>
            <a:pPr marL="457200" indent="-457200">
              <a:lnSpc>
                <a:spcPct val="200000"/>
              </a:lnSpc>
              <a:buFont typeface="+mj-lt"/>
              <a:buAutoNum type="arabicPeriod"/>
            </a:pPr>
            <a:r>
              <a:rPr lang="en-US" sz="2000" dirty="0" smtClean="0">
                <a:latin typeface="Calibri" panose="020F0502020204030204" pitchFamily="34" charset="0"/>
                <a:ea typeface="Calibri" panose="020F0502020204030204" pitchFamily="34" charset="0"/>
                <a:cs typeface="Calibri" panose="020F0502020204030204" pitchFamily="34" charset="0"/>
                <a:hlinkClick r:id="rId4"/>
              </a:rPr>
              <a:t>https</a:t>
            </a:r>
            <a:r>
              <a:rPr lang="en-US" sz="2000" dirty="0">
                <a:latin typeface="Calibri" panose="020F0502020204030204" pitchFamily="34" charset="0"/>
                <a:ea typeface="Calibri" panose="020F0502020204030204" pitchFamily="34" charset="0"/>
                <a:cs typeface="Calibri" panose="020F0502020204030204" pitchFamily="34" charset="0"/>
                <a:hlinkClick r:id="rId4"/>
              </a:rPr>
              <a:t>://</a:t>
            </a:r>
            <a:r>
              <a:rPr lang="en-US" sz="2000" dirty="0" smtClean="0">
                <a:latin typeface="Calibri" panose="020F0502020204030204" pitchFamily="34" charset="0"/>
                <a:ea typeface="Calibri" panose="020F0502020204030204" pitchFamily="34" charset="0"/>
                <a:cs typeface="Calibri" panose="020F0502020204030204" pitchFamily="34" charset="0"/>
                <a:hlinkClick r:id="rId4"/>
              </a:rPr>
              <a:t>www.coursera.org/learn/ai-for-everyone</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nSpc>
                <a:spcPct val="200000"/>
              </a:lnSpc>
              <a:buFont typeface="+mj-lt"/>
              <a:buAutoNum type="arabicPeriod"/>
            </a:pPr>
            <a:r>
              <a:rPr lang="en-US" sz="2000" dirty="0" smtClean="0">
                <a:latin typeface="Calibri" panose="020F0502020204030204" pitchFamily="34" charset="0"/>
                <a:ea typeface="Calibri" panose="020F0502020204030204" pitchFamily="34" charset="0"/>
                <a:cs typeface="Calibri" panose="020F0502020204030204" pitchFamily="34" charset="0"/>
                <a:hlinkClick r:id="rId5"/>
              </a:rPr>
              <a:t>https</a:t>
            </a:r>
            <a:r>
              <a:rPr lang="en-US" sz="2000" dirty="0">
                <a:latin typeface="Calibri" panose="020F0502020204030204" pitchFamily="34" charset="0"/>
                <a:ea typeface="Calibri" panose="020F0502020204030204" pitchFamily="34" charset="0"/>
                <a:cs typeface="Calibri" panose="020F0502020204030204" pitchFamily="34" charset="0"/>
                <a:hlinkClick r:id="rId5"/>
              </a:rPr>
              <a:t>://</a:t>
            </a:r>
            <a:r>
              <a:rPr lang="en-US" sz="2000" dirty="0" smtClean="0">
                <a:latin typeface="Calibri" panose="020F0502020204030204" pitchFamily="34" charset="0"/>
                <a:ea typeface="Calibri" panose="020F0502020204030204" pitchFamily="34" charset="0"/>
                <a:cs typeface="Calibri" panose="020F0502020204030204" pitchFamily="34" charset="0"/>
                <a:hlinkClick r:id="rId5"/>
              </a:rPr>
              <a:t>www.coursera.org/learn/introduction-to-ai</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nSpc>
                <a:spcPct val="200000"/>
              </a:lnSpc>
              <a:buFont typeface="+mj-lt"/>
              <a:buAutoNum type="arabicPeriod"/>
            </a:pPr>
            <a:r>
              <a:rPr lang="en-US" sz="2000" dirty="0" smtClean="0">
                <a:latin typeface="Calibri" panose="020F0502020204030204" pitchFamily="34" charset="0"/>
                <a:ea typeface="Calibri" panose="020F0502020204030204" pitchFamily="34" charset="0"/>
                <a:cs typeface="Calibri" panose="020F0502020204030204" pitchFamily="34" charset="0"/>
                <a:hlinkClick r:id="rId6"/>
              </a:rPr>
              <a:t>https</a:t>
            </a:r>
            <a:r>
              <a:rPr lang="en-US" sz="2000" dirty="0">
                <a:latin typeface="Calibri" panose="020F0502020204030204" pitchFamily="34" charset="0"/>
                <a:ea typeface="Calibri" panose="020F0502020204030204" pitchFamily="34" charset="0"/>
                <a:cs typeface="Calibri" panose="020F0502020204030204" pitchFamily="34" charset="0"/>
                <a:hlinkClick r:id="rId6"/>
              </a:rPr>
              <a:t>://</a:t>
            </a:r>
            <a:r>
              <a:rPr lang="en-US" sz="2000" dirty="0" smtClean="0">
                <a:latin typeface="Calibri" panose="020F0502020204030204" pitchFamily="34" charset="0"/>
                <a:ea typeface="Calibri" panose="020F0502020204030204" pitchFamily="34" charset="0"/>
                <a:cs typeface="Calibri" panose="020F0502020204030204" pitchFamily="34" charset="0"/>
                <a:hlinkClick r:id="rId6"/>
              </a:rPr>
              <a:t>nptel.ac.in/courses/109106083</a:t>
            </a:r>
            <a:r>
              <a:rPr lang="en-US" sz="2000" dirty="0" smtClean="0">
                <a:latin typeface="Calibri" panose="020F0502020204030204" pitchFamily="34" charset="0"/>
                <a:ea typeface="Calibri" panose="020F0502020204030204" pitchFamily="34" charset="0"/>
                <a:cs typeface="Calibri" panose="020F0502020204030204" pitchFamily="34" charset="0"/>
              </a:rPr>
              <a:t> </a:t>
            </a:r>
          </a:p>
          <a:p>
            <a:pPr marL="457200" indent="-457200">
              <a:lnSpc>
                <a:spcPct val="20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hlinkClick r:id="rId7"/>
              </a:rPr>
              <a:t>https://</a:t>
            </a:r>
            <a:r>
              <a:rPr lang="en-US" sz="2000" dirty="0" smtClean="0">
                <a:latin typeface="Calibri" panose="020F0502020204030204" pitchFamily="34" charset="0"/>
                <a:ea typeface="Calibri" panose="020F0502020204030204" pitchFamily="34" charset="0"/>
                <a:cs typeface="Calibri" panose="020F0502020204030204" pitchFamily="34" charset="0"/>
                <a:hlinkClick r:id="rId7"/>
              </a:rPr>
              <a:t>nptel.ac.in/courses/106105152</a:t>
            </a:r>
            <a:endParaRPr lang="en-US" sz="2000" dirty="0" smtClean="0">
              <a:latin typeface="Calibri" panose="020F0502020204030204" pitchFamily="34" charset="0"/>
              <a:ea typeface="Calibri" panose="020F0502020204030204" pitchFamily="34" charset="0"/>
              <a:cs typeface="Calibri" panose="020F0502020204030204" pitchFamily="34" charset="0"/>
            </a:endParaRPr>
          </a:p>
          <a:p>
            <a:pPr marL="457200" indent="-457200">
              <a:lnSpc>
                <a:spcPct val="200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hlinkClick r:id="rId8"/>
              </a:rPr>
              <a:t>https://</a:t>
            </a:r>
            <a:r>
              <a:rPr lang="en-US" sz="2000" dirty="0" smtClean="0">
                <a:latin typeface="Calibri" panose="020F0502020204030204" pitchFamily="34" charset="0"/>
                <a:ea typeface="Calibri" panose="020F0502020204030204" pitchFamily="34" charset="0"/>
                <a:cs typeface="Calibri" panose="020F0502020204030204" pitchFamily="34" charset="0"/>
                <a:hlinkClick r:id="rId8"/>
              </a:rPr>
              <a:t>nptel.ac.in/courses/106105077</a:t>
            </a:r>
            <a:endParaRPr lang="en-US" sz="2000" dirty="0" smtClean="0">
              <a:latin typeface="Calibri" panose="020F0502020204030204" pitchFamily="34" charset="0"/>
              <a:ea typeface="Calibri" panose="020F0502020204030204" pitchFamily="34" charset="0"/>
              <a:cs typeface="Calibri" panose="020F0502020204030204" pitchFamily="34" charset="0"/>
            </a:endParaRPr>
          </a:p>
          <a:p>
            <a:pPr marL="457200" indent="-457200">
              <a:lnSpc>
                <a:spcPct val="200000"/>
              </a:lnSpc>
              <a:buFont typeface="+mj-lt"/>
              <a:buAutoNum type="arabicPeriod"/>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31198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E23510B7-C3A2-E27A-3736-0F10336312B0}"/>
            </a:ext>
          </a:extLst>
        </p:cNvPr>
        <p:cNvGrpSpPr/>
        <p:nvPr/>
      </p:nvGrpSpPr>
      <p:grpSpPr>
        <a:xfrm>
          <a:off x="0" y="0"/>
          <a:ext cx="0" cy="0"/>
          <a:chOff x="0" y="0"/>
          <a:chExt cx="0" cy="0"/>
        </a:xfrm>
      </p:grpSpPr>
      <p:grpSp>
        <p:nvGrpSpPr>
          <p:cNvPr id="108" name="Google Shape;108;p2">
            <a:extLst>
              <a:ext uri="{FF2B5EF4-FFF2-40B4-BE49-F238E27FC236}">
                <a16:creationId xmlns:a16="http://schemas.microsoft.com/office/drawing/2014/main" id="{78445F02-A161-533C-83C3-5BC21C2F7F4B}"/>
              </a:ext>
            </a:extLst>
          </p:cNvPr>
          <p:cNvGrpSpPr/>
          <p:nvPr/>
        </p:nvGrpSpPr>
        <p:grpSpPr>
          <a:xfrm>
            <a:off x="748144" y="218172"/>
            <a:ext cx="8277101" cy="444600"/>
            <a:chOff x="0" y="6299"/>
            <a:chExt cx="5580934" cy="444600"/>
          </a:xfrm>
          <a:noFill/>
        </p:grpSpPr>
        <p:sp>
          <p:nvSpPr>
            <p:cNvPr id="109" name="Google Shape;109;p2">
              <a:extLst>
                <a:ext uri="{FF2B5EF4-FFF2-40B4-BE49-F238E27FC236}">
                  <a16:creationId xmlns:a16="http://schemas.microsoft.com/office/drawing/2014/main" id="{20A44487-169C-8822-4CE0-BBB62C89DEBF}"/>
                </a:ext>
              </a:extLst>
            </p:cNvPr>
            <p:cNvSpPr/>
            <p:nvPr/>
          </p:nvSpPr>
          <p:spPr>
            <a:xfrm>
              <a:off x="0" y="6299"/>
              <a:ext cx="5580934" cy="444600"/>
            </a:xfrm>
            <a:prstGeom prst="roundRect">
              <a:avLst>
                <a:gd name="adj" fmla="val 16667"/>
              </a:avLst>
            </a:prstGeom>
            <a:grp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10" name="Google Shape;110;p2">
              <a:extLst>
                <a:ext uri="{FF2B5EF4-FFF2-40B4-BE49-F238E27FC236}">
                  <a16:creationId xmlns:a16="http://schemas.microsoft.com/office/drawing/2014/main" id="{67D92D25-44E7-E9BB-697B-B5F6A519F27B}"/>
                </a:ext>
              </a:extLst>
            </p:cNvPr>
            <p:cNvSpPr txBox="1"/>
            <p:nvPr/>
          </p:nvSpPr>
          <p:spPr>
            <a:xfrm>
              <a:off x="21704" y="28003"/>
              <a:ext cx="5537526" cy="401192"/>
            </a:xfrm>
            <a:prstGeom prst="rect">
              <a:avLst/>
            </a:prstGeom>
            <a:grp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4000" b="1" dirty="0" smtClean="0">
                  <a:solidFill>
                    <a:schemeClr val="bg2"/>
                  </a:solidFill>
                  <a:latin typeface="Calibri" panose="020F0502020204030204" pitchFamily="34" charset="0"/>
                  <a:ea typeface="Calibri" panose="020F0502020204030204" pitchFamily="34" charset="0"/>
                  <a:cs typeface="Calibri" panose="020F0502020204030204" pitchFamily="34" charset="0"/>
                </a:rPr>
                <a:t>R</a:t>
              </a:r>
              <a:r>
                <a:rPr lang="en-US" sz="4000" b="1" i="0" u="none" strike="noStrike" cap="none" dirty="0" smtClean="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eferences/  Videos</a:t>
              </a:r>
              <a:endParaRPr lang="en-US" sz="4000" b="1"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endParaRPr>
            </a:p>
          </p:txBody>
        </p:sp>
      </p:grpSp>
      <p:sp>
        <p:nvSpPr>
          <p:cNvPr id="113" name="Google Shape;113;p2">
            <a:extLst>
              <a:ext uri="{FF2B5EF4-FFF2-40B4-BE49-F238E27FC236}">
                <a16:creationId xmlns:a16="http://schemas.microsoft.com/office/drawing/2014/main" id="{E730872A-040D-2549-AF98-86A7A4840E43}"/>
              </a:ext>
            </a:extLst>
          </p:cNvPr>
          <p:cNvSpPr txBox="1"/>
          <p:nvPr/>
        </p:nvSpPr>
        <p:spPr>
          <a:xfrm>
            <a:off x="477982" y="1101387"/>
            <a:ext cx="7848600" cy="895589"/>
          </a:xfrm>
          <a:prstGeom prst="rect">
            <a:avLst/>
          </a:prstGeom>
          <a:noFill/>
          <a:ln>
            <a:noFill/>
          </a:ln>
        </p:spPr>
        <p:txBody>
          <a:bodyPr spcFirstLastPara="1" wrap="square" lIns="91425" tIns="45700" rIns="91425" bIns="45700" anchor="t" anchorCtr="0">
            <a:spAutoFit/>
          </a:bodyPr>
          <a:lstStyle/>
          <a:p>
            <a:pPr lvl="0" algn="just">
              <a:lnSpc>
                <a:spcPct val="90000"/>
              </a:lnSpc>
            </a:pPr>
            <a:r>
              <a:rPr lang="en-IN" sz="2800" dirty="0">
                <a:latin typeface="Calibri" panose="020F0502020204030204" pitchFamily="34" charset="0"/>
                <a:ea typeface="Calibri" panose="020F0502020204030204" pitchFamily="34" charset="0"/>
                <a:cs typeface="Calibri" panose="020F0502020204030204" pitchFamily="34" charset="0"/>
                <a:hlinkClick r:id="rId3"/>
              </a:rPr>
              <a:t>Lecture - 1 Introduction to Artificial Intelligence</a:t>
            </a:r>
            <a:r>
              <a:rPr lang="en-US" sz="2800" b="0" i="0" u="none" strike="noStrike" cap="none" dirty="0" smtClean="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a:t>
            </a:r>
            <a:endParaRPr lang="en-US" sz="28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just" rtl="0">
              <a:lnSpc>
                <a:spcPct val="90000"/>
              </a:lnSpc>
              <a:spcBef>
                <a:spcPts val="0"/>
              </a:spcBef>
              <a:spcAft>
                <a:spcPts val="0"/>
              </a:spcAft>
              <a:buNone/>
            </a:pPr>
            <a:endParaRPr lang="en-US" sz="3000" b="0"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7" name="TextBox 6"/>
          <p:cNvSpPr txBox="1"/>
          <p:nvPr/>
        </p:nvSpPr>
        <p:spPr>
          <a:xfrm>
            <a:off x="8609524" y="85987"/>
            <a:ext cx="284052"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smtClean="0"/>
              <a:t>9</a:t>
            </a:r>
            <a:endParaRPr lang="en-IN" dirty="0"/>
          </a:p>
        </p:txBody>
      </p:sp>
      <p:sp>
        <p:nvSpPr>
          <p:cNvPr id="3" name="Rectangle 2"/>
          <p:cNvSpPr/>
          <p:nvPr/>
        </p:nvSpPr>
        <p:spPr>
          <a:xfrm>
            <a:off x="659380" y="1720529"/>
            <a:ext cx="5642793" cy="400110"/>
          </a:xfrm>
          <a:prstGeom prst="rect">
            <a:avLst/>
          </a:prstGeom>
        </p:spPr>
        <p:txBody>
          <a:bodyPr wrap="square">
            <a:spAutoFit/>
          </a:bodyPr>
          <a:lstStyle/>
          <a:p>
            <a:r>
              <a:rPr lang="en-US" sz="2000" dirty="0">
                <a:latin typeface="Calibri" panose="020F0502020204030204" pitchFamily="34" charset="0"/>
                <a:ea typeface="Calibri" panose="020F0502020204030204" pitchFamily="34" charset="0"/>
                <a:cs typeface="Calibri" panose="020F0502020204030204" pitchFamily="34" charset="0"/>
                <a:hlinkClick r:id="rId4"/>
              </a:rPr>
              <a:t>An Introduction to Artificial Intelligence - Course</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17789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7722E90B-B4A7-48D2-134C-7BE9400BCF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8581164-F321-1B9B-5200-D60D63C15EEF}"/>
              </a:ext>
            </a:extLst>
          </p:cNvPr>
          <p:cNvSpPr txBox="1"/>
          <p:nvPr/>
        </p:nvSpPr>
        <p:spPr>
          <a:xfrm>
            <a:off x="8609524" y="85987"/>
            <a:ext cx="284052"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4</a:t>
            </a:r>
          </a:p>
        </p:txBody>
      </p:sp>
      <p:sp>
        <p:nvSpPr>
          <p:cNvPr id="2" name="Title 1">
            <a:extLst>
              <a:ext uri="{FF2B5EF4-FFF2-40B4-BE49-F238E27FC236}">
                <a16:creationId xmlns:a16="http://schemas.microsoft.com/office/drawing/2014/main" id="{7EAEDE0E-C752-EC85-96D1-82A2D2EF1B33}"/>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b="1" dirty="0">
                <a:latin typeface="Calibri" panose="020F0502020204030204" pitchFamily="34" charset="0"/>
                <a:ea typeface="Calibri" panose="020F0502020204030204" pitchFamily="34" charset="0"/>
                <a:cs typeface="Calibri" panose="020F0502020204030204" pitchFamily="34" charset="0"/>
              </a:rPr>
              <a:t>SUGGESTIVE READINGS</a:t>
            </a:r>
          </a:p>
        </p:txBody>
      </p:sp>
      <p:pic>
        <p:nvPicPr>
          <p:cNvPr id="4" name="Picture 3"/>
          <p:cNvPicPr>
            <a:picLocks noChangeAspect="1"/>
          </p:cNvPicPr>
          <p:nvPr/>
        </p:nvPicPr>
        <p:blipFill>
          <a:blip r:embed="rId3"/>
          <a:stretch>
            <a:fillRect/>
          </a:stretch>
        </p:blipFill>
        <p:spPr>
          <a:xfrm>
            <a:off x="701749" y="1013102"/>
            <a:ext cx="7563293" cy="3906228"/>
          </a:xfrm>
          <a:prstGeom prst="rect">
            <a:avLst/>
          </a:prstGeom>
        </p:spPr>
      </p:pic>
    </p:spTree>
    <p:extLst>
      <p:ext uri="{BB962C8B-B14F-4D97-AF65-F5344CB8AC3E}">
        <p14:creationId xmlns:p14="http://schemas.microsoft.com/office/powerpoint/2010/main" val="16862863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C6F26A9A-51A8-DA0C-152B-AD37E9CEC489}"/>
            </a:ext>
          </a:extLst>
        </p:cNvPr>
        <p:cNvGrpSpPr/>
        <p:nvPr/>
      </p:nvGrpSpPr>
      <p:grpSpPr>
        <a:xfrm>
          <a:off x="0" y="0"/>
          <a:ext cx="0" cy="0"/>
          <a:chOff x="0" y="0"/>
          <a:chExt cx="0" cy="0"/>
        </a:xfrm>
      </p:grpSpPr>
      <p:grpSp>
        <p:nvGrpSpPr>
          <p:cNvPr id="108" name="Google Shape;108;p2">
            <a:extLst>
              <a:ext uri="{FF2B5EF4-FFF2-40B4-BE49-F238E27FC236}">
                <a16:creationId xmlns:a16="http://schemas.microsoft.com/office/drawing/2014/main" id="{A2A21673-0A1D-F07A-5F4A-24C8EDC3204D}"/>
              </a:ext>
            </a:extLst>
          </p:cNvPr>
          <p:cNvGrpSpPr/>
          <p:nvPr/>
        </p:nvGrpSpPr>
        <p:grpSpPr>
          <a:xfrm>
            <a:off x="712518" y="218172"/>
            <a:ext cx="8312727" cy="444600"/>
            <a:chOff x="0" y="6299"/>
            <a:chExt cx="5580934" cy="444600"/>
          </a:xfrm>
          <a:noFill/>
        </p:grpSpPr>
        <p:sp>
          <p:nvSpPr>
            <p:cNvPr id="109" name="Google Shape;109;p2">
              <a:extLst>
                <a:ext uri="{FF2B5EF4-FFF2-40B4-BE49-F238E27FC236}">
                  <a16:creationId xmlns:a16="http://schemas.microsoft.com/office/drawing/2014/main" id="{D38799F9-4E43-3EC1-B502-26CB35DA3A64}"/>
                </a:ext>
              </a:extLst>
            </p:cNvPr>
            <p:cNvSpPr/>
            <p:nvPr/>
          </p:nvSpPr>
          <p:spPr>
            <a:xfrm>
              <a:off x="0" y="6299"/>
              <a:ext cx="5580934" cy="444600"/>
            </a:xfrm>
            <a:prstGeom prst="roundRect">
              <a:avLst>
                <a:gd name="adj" fmla="val 16667"/>
              </a:avLst>
            </a:prstGeom>
            <a:grp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110" name="Google Shape;110;p2">
              <a:extLst>
                <a:ext uri="{FF2B5EF4-FFF2-40B4-BE49-F238E27FC236}">
                  <a16:creationId xmlns:a16="http://schemas.microsoft.com/office/drawing/2014/main" id="{1167C827-DCC4-87E3-24C7-4E2CCEE8F404}"/>
                </a:ext>
              </a:extLst>
            </p:cNvPr>
            <p:cNvSpPr txBox="1"/>
            <p:nvPr/>
          </p:nvSpPr>
          <p:spPr>
            <a:xfrm>
              <a:off x="21704" y="28003"/>
              <a:ext cx="5537526" cy="401192"/>
            </a:xfrm>
            <a:prstGeom prst="rect">
              <a:avLst/>
            </a:prstGeom>
            <a:grpFill/>
            <a:ln>
              <a:noFill/>
            </a:ln>
          </p:spPr>
          <p:txBody>
            <a:bodyPr spcFirstLastPara="1" wrap="square" lIns="72375" tIns="72375" rIns="72375" bIns="72375" anchor="ctr" anchorCtr="0">
              <a:noAutofit/>
            </a:bodyPr>
            <a:lstStyle/>
            <a:p>
              <a:pPr lvl="0" algn="ctr">
                <a:lnSpc>
                  <a:spcPct val="90000"/>
                </a:lnSpc>
                <a:buSzPts val="1900"/>
              </a:pPr>
              <a:r>
                <a:rPr lang="en-US" sz="4000" b="1" i="0" u="none" strike="noStrike" cap="none" dirty="0" smtClean="0">
                  <a:solidFill>
                    <a:schemeClr val="bg2"/>
                  </a:solidFill>
                  <a:latin typeface="Calibri" panose="020F0502020204030204" pitchFamily="34" charset="0"/>
                  <a:ea typeface="Calibri" panose="020F0502020204030204" pitchFamily="34" charset="0"/>
                  <a:cs typeface="Calibri" panose="020F0502020204030204" pitchFamily="34" charset="0"/>
                  <a:sym typeface="Arial"/>
                </a:rPr>
                <a:t>Class-Wise </a:t>
              </a:r>
              <a:r>
                <a:rPr lang="en-IN" sz="4000" b="1" dirty="0" smtClean="0">
                  <a:solidFill>
                    <a:schemeClr val="bg2"/>
                  </a:solidFill>
                  <a:latin typeface="Calibri" panose="020F0502020204030204" pitchFamily="34" charset="0"/>
                  <a:ea typeface="Calibri" panose="020F0502020204030204" pitchFamily="34" charset="0"/>
                  <a:cs typeface="Calibri" panose="020F0502020204030204" pitchFamily="34" charset="0"/>
                </a:rPr>
                <a:t>Feedback</a:t>
              </a:r>
              <a:endParaRPr lang="en-US" sz="4000" b="1" i="0" u="none" strike="noStrike" cap="none" dirty="0">
                <a:solidFill>
                  <a:schemeClr val="bg2"/>
                </a:solidFill>
                <a:latin typeface="Calibri" panose="020F0502020204030204" pitchFamily="34" charset="0"/>
                <a:ea typeface="Calibri" panose="020F0502020204030204" pitchFamily="34" charset="0"/>
                <a:cs typeface="Calibri" panose="020F0502020204030204" pitchFamily="34" charset="0"/>
                <a:sym typeface="Arial"/>
              </a:endParaRPr>
            </a:p>
          </p:txBody>
        </p:sp>
      </p:grpSp>
      <p:sp>
        <p:nvSpPr>
          <p:cNvPr id="111" name="Google Shape;111;p2">
            <a:extLst>
              <a:ext uri="{FF2B5EF4-FFF2-40B4-BE49-F238E27FC236}">
                <a16:creationId xmlns:a16="http://schemas.microsoft.com/office/drawing/2014/main" id="{BD6EBDB1-8664-1692-8A39-12350449E110}"/>
              </a:ext>
            </a:extLst>
          </p:cNvPr>
          <p:cNvSpPr txBox="1">
            <a:spLocks noGrp="1"/>
          </p:cNvSpPr>
          <p:nvPr>
            <p:ph type="body" idx="1"/>
          </p:nvPr>
        </p:nvSpPr>
        <p:spPr>
          <a:xfrm>
            <a:off x="744846" y="1399309"/>
            <a:ext cx="8614184" cy="1736597"/>
          </a:xfrm>
          <a:prstGeom prst="rect">
            <a:avLst/>
          </a:prstGeom>
          <a:noFill/>
          <a:ln>
            <a:noFill/>
          </a:ln>
        </p:spPr>
        <p:txBody>
          <a:bodyPr spcFirstLastPara="1" wrap="square" lIns="91425" tIns="45700" rIns="91425" bIns="45700" anchor="t" anchorCtr="0">
            <a:normAutofit/>
          </a:bodyPr>
          <a:lstStyle/>
          <a:p>
            <a:pPr marL="342900" indent="-342900" algn="just">
              <a:lnSpc>
                <a:spcPct val="100000"/>
              </a:lnSpc>
              <a:spcBef>
                <a:spcPts val="0"/>
              </a:spcBef>
              <a:buNone/>
            </a:pPr>
            <a:r>
              <a:rPr lang="en-US" sz="2600" b="0" i="0" u="none" strike="noStrike" cap="none" dirty="0">
                <a:solidFill>
                  <a:schemeClr val="bg2"/>
                </a:solidFill>
                <a:latin typeface="Calibri" panose="020F0502020204030204" pitchFamily="34" charset="0"/>
                <a:ea typeface="Times New Roman"/>
                <a:cs typeface="Calibri" panose="020F0502020204030204" pitchFamily="34" charset="0"/>
                <a:sym typeface="Times New Roman"/>
              </a:rPr>
              <a:t> </a:t>
            </a:r>
            <a:r>
              <a:rPr lang="en-US" sz="2600" b="0" i="0" u="none" strike="noStrike" cap="none" dirty="0" smtClean="0">
                <a:solidFill>
                  <a:schemeClr val="bg2"/>
                </a:solidFill>
                <a:latin typeface="Calibri" panose="020F0502020204030204" pitchFamily="34" charset="0"/>
                <a:ea typeface="Times New Roman"/>
                <a:cs typeface="Calibri" panose="020F0502020204030204" pitchFamily="34" charset="0"/>
                <a:sym typeface="Times New Roman"/>
              </a:rPr>
              <a:t>	</a:t>
            </a:r>
            <a:endParaRPr sz="2400" b="0" i="0" u="none" dirty="0">
              <a:solidFill>
                <a:schemeClr val="bg2"/>
              </a:solidFill>
              <a:latin typeface="Times New Roman"/>
              <a:ea typeface="Times New Roman"/>
              <a:cs typeface="Times New Roman"/>
              <a:sym typeface="Times New Roman"/>
            </a:endParaRPr>
          </a:p>
        </p:txBody>
      </p:sp>
      <p:sp>
        <p:nvSpPr>
          <p:cNvPr id="6" name="TextBox 5"/>
          <p:cNvSpPr txBox="1"/>
          <p:nvPr/>
        </p:nvSpPr>
        <p:spPr>
          <a:xfrm>
            <a:off x="8609524" y="85987"/>
            <a:ext cx="383438"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smtClean="0"/>
              <a:t>11</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0" y="860714"/>
            <a:ext cx="3922568" cy="3922568"/>
          </a:xfrm>
          <a:prstGeom prst="rect">
            <a:avLst/>
          </a:prstGeom>
        </p:spPr>
      </p:pic>
    </p:spTree>
    <p:extLst>
      <p:ext uri="{BB962C8B-B14F-4D97-AF65-F5344CB8AC3E}">
        <p14:creationId xmlns:p14="http://schemas.microsoft.com/office/powerpoint/2010/main" val="22886849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8A55AB18-D4CA-00FD-9048-6518AF6BFBD1}"/>
            </a:ext>
          </a:extLst>
        </p:cNvPr>
        <p:cNvGrpSpPr/>
        <p:nvPr/>
      </p:nvGrpSpPr>
      <p:grpSpPr>
        <a:xfrm>
          <a:off x="0" y="0"/>
          <a:ext cx="0" cy="0"/>
          <a:chOff x="0" y="0"/>
          <a:chExt cx="0" cy="0"/>
        </a:xfrm>
      </p:grpSpPr>
      <p:sp>
        <p:nvSpPr>
          <p:cNvPr id="111" name="Google Shape;111;p2">
            <a:extLst>
              <a:ext uri="{FF2B5EF4-FFF2-40B4-BE49-F238E27FC236}">
                <a16:creationId xmlns:a16="http://schemas.microsoft.com/office/drawing/2014/main" id="{F1900A86-A15B-28B5-54CA-49F17AC3B9FE}"/>
              </a:ext>
            </a:extLst>
          </p:cNvPr>
          <p:cNvSpPr txBox="1">
            <a:spLocks noGrp="1"/>
          </p:cNvSpPr>
          <p:nvPr>
            <p:ph type="body" idx="1"/>
          </p:nvPr>
        </p:nvSpPr>
        <p:spPr>
          <a:xfrm>
            <a:off x="385500" y="1422025"/>
            <a:ext cx="8001000" cy="29148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100000"/>
              </a:lnSpc>
              <a:spcBef>
                <a:spcPts val="0"/>
              </a:spcBef>
              <a:spcAft>
                <a:spcPts val="0"/>
              </a:spcAft>
              <a:buClr>
                <a:schemeClr val="dk1"/>
              </a:buClr>
              <a:buSzPts val="2400"/>
              <a:buFont typeface="Arial"/>
              <a:buNone/>
            </a:pPr>
            <a:r>
              <a:rPr lang="en-US" sz="2400" b="0" i="0" u="none" strike="noStrike" cap="none" dirty="0">
                <a:solidFill>
                  <a:schemeClr val="bg2"/>
                </a:solidFill>
                <a:latin typeface="Times New Roman"/>
                <a:ea typeface="Times New Roman"/>
                <a:cs typeface="Times New Roman"/>
                <a:sym typeface="Times New Roman"/>
              </a:rPr>
              <a:t> </a:t>
            </a:r>
            <a:endParaRPr sz="2400" b="1" i="0" u="none" strike="noStrike" cap="none" dirty="0">
              <a:solidFill>
                <a:schemeClr val="bg2"/>
              </a:solidFill>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strike="noStrike" cap="none" dirty="0">
                <a:solidFill>
                  <a:schemeClr val="bg2"/>
                </a:solidFill>
                <a:latin typeface="Times New Roman"/>
                <a:ea typeface="Times New Roman"/>
                <a:cs typeface="Times New Roman"/>
                <a:sym typeface="Times New Roman"/>
              </a:rPr>
              <a:t> </a:t>
            </a:r>
            <a:endParaRPr sz="2400" b="0" i="0" u="none" dirty="0">
              <a:solidFill>
                <a:schemeClr val="bg2"/>
              </a:solidFill>
              <a:latin typeface="Times New Roman"/>
              <a:ea typeface="Times New Roman"/>
              <a:cs typeface="Times New Roman"/>
              <a:sym typeface="Times New Roman"/>
            </a:endParaRPr>
          </a:p>
        </p:txBody>
      </p:sp>
      <p:sp>
        <p:nvSpPr>
          <p:cNvPr id="113" name="Google Shape;113;p2">
            <a:extLst>
              <a:ext uri="{FF2B5EF4-FFF2-40B4-BE49-F238E27FC236}">
                <a16:creationId xmlns:a16="http://schemas.microsoft.com/office/drawing/2014/main" id="{11F095B4-BE95-F6C7-73C0-ED3F8AB0372C}"/>
              </a:ext>
            </a:extLst>
          </p:cNvPr>
          <p:cNvSpPr txBox="1"/>
          <p:nvPr/>
        </p:nvSpPr>
        <p:spPr>
          <a:xfrm>
            <a:off x="0" y="1669143"/>
            <a:ext cx="9144000" cy="1685036"/>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11500" b="1" u="none" strike="noStrike" cap="none" dirty="0">
                <a:solidFill>
                  <a:srgbClr val="FF0000"/>
                </a:solidFill>
                <a:latin typeface="Vladimir Script" panose="03050402040407070305" pitchFamily="66" charset="0"/>
                <a:ea typeface="Calibri" panose="020F0502020204030204" pitchFamily="34" charset="0"/>
                <a:cs typeface="Calibri" panose="020F0502020204030204" pitchFamily="34" charset="0"/>
                <a:sym typeface="Arial"/>
              </a:rPr>
              <a:t>Thank You</a:t>
            </a:r>
          </a:p>
        </p:txBody>
      </p:sp>
      <p:sp>
        <p:nvSpPr>
          <p:cNvPr id="3" name="TextBox 2">
            <a:extLst>
              <a:ext uri="{FF2B5EF4-FFF2-40B4-BE49-F238E27FC236}">
                <a16:creationId xmlns:a16="http://schemas.microsoft.com/office/drawing/2014/main" id="{B12A2976-DC1D-EB73-7C31-7FA517DF4948}"/>
              </a:ext>
            </a:extLst>
          </p:cNvPr>
          <p:cNvSpPr txBox="1"/>
          <p:nvPr/>
        </p:nvSpPr>
        <p:spPr>
          <a:xfrm>
            <a:off x="385500" y="3948192"/>
            <a:ext cx="4572000" cy="707886"/>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For queries</a:t>
            </a:r>
          </a:p>
          <a:p>
            <a:r>
              <a:rPr lang="en-US" sz="2000" b="1" dirty="0">
                <a:latin typeface="Calibri" panose="020F0502020204030204" pitchFamily="34" charset="0"/>
                <a:ea typeface="Calibri" panose="020F0502020204030204" pitchFamily="34" charset="0"/>
                <a:cs typeface="Calibri" panose="020F0502020204030204" pitchFamily="34" charset="0"/>
              </a:rPr>
              <a:t>Email: </a:t>
            </a:r>
            <a:r>
              <a:rPr lang="en-US" sz="2000" dirty="0" smtClean="0">
                <a:latin typeface="Calibri" panose="020F0502020204030204" pitchFamily="34" charset="0"/>
                <a:ea typeface="Calibri" panose="020F0502020204030204" pitchFamily="34" charset="0"/>
                <a:cs typeface="Calibri" panose="020F0502020204030204" pitchFamily="34" charset="0"/>
              </a:rPr>
              <a:t>Prabhjot.e16646@cumail.in</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61272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CD2933D2-A694-4C02-9490-F8DF1D65E6E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AAB8138-C22D-D138-96A2-E61790B95501}"/>
              </a:ext>
            </a:extLst>
          </p:cNvPr>
          <p:cNvSpPr txBox="1"/>
          <p:nvPr/>
        </p:nvSpPr>
        <p:spPr>
          <a:xfrm>
            <a:off x="8609524" y="85987"/>
            <a:ext cx="284052"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5</a:t>
            </a:r>
          </a:p>
        </p:txBody>
      </p:sp>
      <p:sp>
        <p:nvSpPr>
          <p:cNvPr id="2" name="Title 1">
            <a:extLst>
              <a:ext uri="{FF2B5EF4-FFF2-40B4-BE49-F238E27FC236}">
                <a16:creationId xmlns:a16="http://schemas.microsoft.com/office/drawing/2014/main" id="{8FD457F1-73E5-C92E-69E7-B0F511A25100}"/>
              </a:ext>
            </a:extLst>
          </p:cNvPr>
          <p:cNvSpPr txBox="1">
            <a:spLocks/>
          </p:cNvSpPr>
          <p:nvPr/>
        </p:nvSpPr>
        <p:spPr>
          <a:xfrm>
            <a:off x="36285" y="65313"/>
            <a:ext cx="9056915" cy="8066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b="1" dirty="0">
                <a:latin typeface="Calibri" panose="020F0502020204030204" pitchFamily="34" charset="0"/>
                <a:ea typeface="Calibri" panose="020F0502020204030204" pitchFamily="34" charset="0"/>
                <a:cs typeface="Calibri" panose="020F0502020204030204" pitchFamily="34" charset="0"/>
              </a:rPr>
              <a:t>Table of Contents</a:t>
            </a:r>
          </a:p>
        </p:txBody>
      </p:sp>
      <p:sp>
        <p:nvSpPr>
          <p:cNvPr id="3" name="Rectangle 2">
            <a:extLst>
              <a:ext uri="{FF2B5EF4-FFF2-40B4-BE49-F238E27FC236}">
                <a16:creationId xmlns:a16="http://schemas.microsoft.com/office/drawing/2014/main" id="{24A4B515-1583-F553-4D7C-021764E7BA41}"/>
              </a:ext>
            </a:extLst>
          </p:cNvPr>
          <p:cNvSpPr/>
          <p:nvPr/>
        </p:nvSpPr>
        <p:spPr>
          <a:xfrm>
            <a:off x="197783" y="1033556"/>
            <a:ext cx="8695793" cy="3785652"/>
          </a:xfrm>
          <a:prstGeom prst="rect">
            <a:avLst/>
          </a:prstGeom>
        </p:spPr>
        <p:txBody>
          <a:bodyPr wrap="square">
            <a:spAutoFit/>
          </a:bodyPr>
          <a:lstStyle/>
          <a:p>
            <a:pPr marL="342900" indent="-342900" algn="just">
              <a:lnSpc>
                <a:spcPct val="200000"/>
              </a:lnSpc>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Introduction to AI </a:t>
            </a:r>
            <a:endParaRPr lang="en-US" sz="2000" dirty="0" smtClean="0">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200000"/>
              </a:lnSpc>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Applications of </a:t>
            </a:r>
            <a:r>
              <a:rPr lang="en-US" sz="2000" dirty="0" smtClean="0">
                <a:latin typeface="Calibri" panose="020F0502020204030204" pitchFamily="34" charset="0"/>
                <a:ea typeface="Calibri" panose="020F0502020204030204" pitchFamily="34" charset="0"/>
                <a:cs typeface="Calibri" panose="020F0502020204030204" pitchFamily="34" charset="0"/>
              </a:rPr>
              <a:t>AI</a:t>
            </a:r>
          </a:p>
          <a:p>
            <a:pPr marL="342900" indent="-342900" algn="just">
              <a:lnSpc>
                <a:spcPct val="200000"/>
              </a:lnSpc>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AI Problems - Types</a:t>
            </a:r>
            <a:endParaRPr lang="en-US" sz="2000" dirty="0" smtClean="0">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200000"/>
              </a:lnSpc>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Examples of AI </a:t>
            </a:r>
            <a:r>
              <a:rPr lang="en-US" sz="2000" dirty="0" smtClean="0">
                <a:latin typeface="Calibri" panose="020F0502020204030204" pitchFamily="34" charset="0"/>
                <a:ea typeface="Calibri" panose="020F0502020204030204" pitchFamily="34" charset="0"/>
                <a:cs typeface="Calibri" panose="020F0502020204030204" pitchFamily="34" charset="0"/>
              </a:rPr>
              <a:t>Problems</a:t>
            </a:r>
          </a:p>
          <a:p>
            <a:pPr marL="342900" indent="-342900" algn="just">
              <a:lnSpc>
                <a:spcPct val="200000"/>
              </a:lnSpc>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Foundation of </a:t>
            </a:r>
            <a:r>
              <a:rPr lang="en-IN" sz="2000" dirty="0" smtClean="0">
                <a:latin typeface="Calibri" panose="020F0502020204030204" pitchFamily="34" charset="0"/>
                <a:ea typeface="Calibri" panose="020F0502020204030204" pitchFamily="34" charset="0"/>
                <a:cs typeface="Calibri" panose="020F0502020204030204" pitchFamily="34" charset="0"/>
              </a:rPr>
              <a:t>AI</a:t>
            </a:r>
          </a:p>
          <a:p>
            <a:pPr marL="342900" indent="-342900" algn="just">
              <a:lnSpc>
                <a:spcPct val="200000"/>
              </a:lnSpc>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History of AI – Timeline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967" y="931463"/>
            <a:ext cx="3629693" cy="3989838"/>
          </a:xfrm>
          <a:prstGeom prst="rect">
            <a:avLst/>
          </a:prstGeom>
        </p:spPr>
      </p:pic>
    </p:spTree>
    <p:extLst>
      <p:ext uri="{BB962C8B-B14F-4D97-AF65-F5344CB8AC3E}">
        <p14:creationId xmlns:p14="http://schemas.microsoft.com/office/powerpoint/2010/main" val="1647368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711" y="363899"/>
            <a:ext cx="7886700" cy="671003"/>
          </a:xfrm>
        </p:spPr>
        <p:txBody>
          <a:bodyPr/>
          <a:lstStyle/>
          <a:p>
            <a:r>
              <a:rPr lang="en-US" sz="4000" b="1" dirty="0" smtClean="0">
                <a:latin typeface="Calibri" panose="020F0502020204030204" pitchFamily="34" charset="0"/>
                <a:ea typeface="Calibri" panose="020F0502020204030204" pitchFamily="34" charset="0"/>
                <a:cs typeface="Calibri" panose="020F0502020204030204" pitchFamily="34" charset="0"/>
              </a:rPr>
              <a:t>Introduction:</a:t>
            </a:r>
            <a:endParaRPr lang="en-US"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16315" y="1105786"/>
            <a:ext cx="7886700" cy="3563196"/>
          </a:xfrm>
        </p:spPr>
        <p:txBody>
          <a:bodyPr>
            <a:noAutofit/>
          </a:bodyPr>
          <a:lstStyle/>
          <a:p>
            <a:pPr algn="just" fontAlgn="base">
              <a:lnSpc>
                <a:spcPct val="160000"/>
              </a:lnSpc>
              <a:buFont typeface="Arial" panose="020B060402020209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Artificial Intelligence is composed of two words </a:t>
            </a:r>
            <a:r>
              <a:rPr lang="en-US" sz="2000" b="1" dirty="0">
                <a:solidFill>
                  <a:srgbClr val="000000"/>
                </a:solidFill>
                <a:latin typeface="Calibri" panose="020F0502020204030204" pitchFamily="34" charset="0"/>
                <a:ea typeface="Calibri" panose="020F0502020204030204" pitchFamily="34" charset="0"/>
                <a:cs typeface="Calibri" panose="020F0502020204030204" pitchFamily="34" charset="0"/>
              </a:rPr>
              <a:t>Artificial</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 and </a:t>
            </a:r>
            <a:r>
              <a:rPr lang="en-US" sz="2000" b="1" dirty="0">
                <a:solidFill>
                  <a:srgbClr val="000000"/>
                </a:solidFill>
                <a:latin typeface="Calibri" panose="020F0502020204030204" pitchFamily="34" charset="0"/>
                <a:ea typeface="Calibri" panose="020F0502020204030204" pitchFamily="34" charset="0"/>
                <a:cs typeface="Calibri" panose="020F0502020204030204" pitchFamily="34" charset="0"/>
              </a:rPr>
              <a:t>Intelligence</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 where  </a:t>
            </a:r>
            <a:endParaRPr lang="en-US" sz="2000" dirty="0" smtClean="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fontAlgn="base">
              <a:lnSpc>
                <a:spcPct val="160000"/>
              </a:lnSpc>
              <a:buFont typeface="Arial" panose="020B0604020202090204" pitchFamily="34" charset="0"/>
              <a:buChar cha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Artificial </a:t>
            </a:r>
            <a:r>
              <a:rPr lang="en-US" sz="20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defines </a:t>
            </a:r>
            <a:r>
              <a:rPr lang="en-US" sz="2000" b="1" dirty="0" smtClean="0">
                <a:solidFill>
                  <a:srgbClr val="000000"/>
                </a:solidFill>
                <a:latin typeface="Calibri" panose="020F0502020204030204" pitchFamily="34" charset="0"/>
                <a:ea typeface="Calibri" panose="020F0502020204030204" pitchFamily="34" charset="0"/>
                <a:cs typeface="Calibri" panose="020F0502020204030204" pitchFamily="34" charset="0"/>
              </a:rPr>
              <a:t>"man</a:t>
            </a:r>
            <a:r>
              <a:rPr lang="en-US" sz="2000" b="1" i="1" dirty="0" smtClean="0">
                <a:solidFill>
                  <a:srgbClr val="000000"/>
                </a:solidFill>
                <a:latin typeface="Calibri" panose="020F0502020204030204" pitchFamily="34" charset="0"/>
                <a:ea typeface="Calibri" panose="020F0502020204030204" pitchFamily="34" charset="0"/>
                <a:cs typeface="Calibri" panose="020F0502020204030204" pitchFamily="34" charset="0"/>
              </a:rPr>
              <a:t>-made“</a:t>
            </a:r>
            <a:endParaRPr lang="en-US" sz="20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fontAlgn="base">
              <a:lnSpc>
                <a:spcPct val="160000"/>
              </a:lnSpc>
              <a:buFont typeface="Arial" panose="020B0604020202090204" pitchFamily="34" charset="0"/>
              <a:buChar char="•"/>
            </a:pPr>
            <a:r>
              <a:rPr lang="en-US" sz="20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I</a:t>
            </a:r>
            <a:r>
              <a:rPr lang="en-US" sz="20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ntelligence </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defines </a:t>
            </a:r>
            <a:r>
              <a:rPr lang="en-US" sz="2000" b="1" i="1" dirty="0">
                <a:solidFill>
                  <a:srgbClr val="000000"/>
                </a:solidFill>
                <a:latin typeface="Calibri" panose="020F0502020204030204" pitchFamily="34" charset="0"/>
                <a:ea typeface="Calibri" panose="020F0502020204030204" pitchFamily="34" charset="0"/>
                <a:cs typeface="Calibri" panose="020F0502020204030204" pitchFamily="34" charset="0"/>
              </a:rPr>
              <a:t>"thinking power</a:t>
            </a:r>
            <a:r>
              <a:rPr lang="en-US" sz="2000" b="1" i="1"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sz="2000" b="1"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a:t>
            </a:r>
          </a:p>
          <a:p>
            <a:pPr algn="just" fontAlgn="base">
              <a:lnSpc>
                <a:spcPct val="160000"/>
              </a:lnSpc>
              <a:buFont typeface="Arial" panose="020B0604020202090204" pitchFamily="34" charset="0"/>
              <a:buChar char="•"/>
            </a:pPr>
            <a:r>
              <a:rPr lang="en-US" sz="20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AI </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means </a:t>
            </a:r>
            <a:r>
              <a:rPr lang="en-US" sz="2000" b="1" i="1"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sz="2000" b="1" i="1" dirty="0">
                <a:solidFill>
                  <a:srgbClr val="000000"/>
                </a:solidFill>
                <a:latin typeface="Calibri" panose="020F0502020204030204" pitchFamily="34" charset="0"/>
                <a:ea typeface="Calibri" panose="020F0502020204030204" pitchFamily="34" charset="0"/>
                <a:cs typeface="Calibri" panose="020F0502020204030204" pitchFamily="34" charset="0"/>
              </a:rPr>
              <a:t>a man-made thinking power.“</a:t>
            </a:r>
          </a:p>
          <a:p>
            <a:pPr fontAlgn="base">
              <a:lnSpc>
                <a:spcPct val="160000"/>
              </a:lnSpc>
              <a:buFont typeface="Arial" panose="020B0604020202090204" pitchFamily="34" charset="0"/>
              <a:buChar char="•"/>
            </a:pPr>
            <a: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t>Artificial intelligence (AI) is both science and engineering. </a:t>
            </a:r>
            <a:br>
              <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rPr>
            </a:br>
            <a:endParaRPr lang="en-US" sz="20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54950813-634B-403A-824A-4F332B97447E}" type="slidenum">
              <a:rPr lang="en-US" smtClean="0"/>
              <a:t>7</a:t>
            </a:fld>
            <a:endParaRPr lang="en-US"/>
          </a:p>
        </p:txBody>
      </p:sp>
      <p:pic>
        <p:nvPicPr>
          <p:cNvPr id="5" name="Picture 4"/>
          <p:cNvPicPr>
            <a:picLocks noChangeAspect="1"/>
          </p:cNvPicPr>
          <p:nvPr/>
        </p:nvPicPr>
        <p:blipFill>
          <a:blip r:embed="rId2"/>
          <a:stretch>
            <a:fillRect/>
          </a:stretch>
        </p:blipFill>
        <p:spPr>
          <a:xfrm>
            <a:off x="2919" y="0"/>
            <a:ext cx="708721" cy="1165961"/>
          </a:xfrm>
          <a:prstGeom prst="rect">
            <a:avLst/>
          </a:prstGeom>
        </p:spPr>
      </p:pic>
    </p:spTree>
    <p:extLst>
      <p:ext uri="{BB962C8B-B14F-4D97-AF65-F5344CB8AC3E}">
        <p14:creationId xmlns:p14="http://schemas.microsoft.com/office/powerpoint/2010/main" val="16362656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80">
                                          <p:stCondLst>
                                            <p:cond delay="0"/>
                                          </p:stCondLst>
                                        </p:cTn>
                                        <p:tgtEl>
                                          <p:spTgt spid="3">
                                            <p:txEl>
                                              <p:pRg st="3" end="3"/>
                                            </p:txEl>
                                          </p:spTgt>
                                        </p:tgtEl>
                                      </p:cBhvr>
                                    </p:animEffect>
                                    <p:anim calcmode="lin" valueType="num">
                                      <p:cBhvr>
                                        <p:cTn id="4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3" end="3"/>
                                            </p:txEl>
                                          </p:spTgt>
                                        </p:tgtEl>
                                      </p:cBhvr>
                                      <p:to x="100000" y="60000"/>
                                    </p:animScale>
                                    <p:animScale>
                                      <p:cBhvr>
                                        <p:cTn id="50" dur="166" decel="50000">
                                          <p:stCondLst>
                                            <p:cond delay="676"/>
                                          </p:stCondLst>
                                        </p:cTn>
                                        <p:tgtEl>
                                          <p:spTgt spid="3">
                                            <p:txEl>
                                              <p:pRg st="3" end="3"/>
                                            </p:txEl>
                                          </p:spTgt>
                                        </p:tgtEl>
                                      </p:cBhvr>
                                      <p:to x="100000" y="100000"/>
                                    </p:animScale>
                                    <p:animScale>
                                      <p:cBhvr>
                                        <p:cTn id="51" dur="26">
                                          <p:stCondLst>
                                            <p:cond delay="1312"/>
                                          </p:stCondLst>
                                        </p:cTn>
                                        <p:tgtEl>
                                          <p:spTgt spid="3">
                                            <p:txEl>
                                              <p:pRg st="3" end="3"/>
                                            </p:txEl>
                                          </p:spTgt>
                                        </p:tgtEl>
                                      </p:cBhvr>
                                      <p:to x="100000" y="80000"/>
                                    </p:animScale>
                                    <p:animScale>
                                      <p:cBhvr>
                                        <p:cTn id="52" dur="166" decel="50000">
                                          <p:stCondLst>
                                            <p:cond delay="1338"/>
                                          </p:stCondLst>
                                        </p:cTn>
                                        <p:tgtEl>
                                          <p:spTgt spid="3">
                                            <p:txEl>
                                              <p:pRg st="3" end="3"/>
                                            </p:txEl>
                                          </p:spTgt>
                                        </p:tgtEl>
                                      </p:cBhvr>
                                      <p:to x="100000" y="100000"/>
                                    </p:animScale>
                                    <p:animScale>
                                      <p:cBhvr>
                                        <p:cTn id="53" dur="26">
                                          <p:stCondLst>
                                            <p:cond delay="1642"/>
                                          </p:stCondLst>
                                        </p:cTn>
                                        <p:tgtEl>
                                          <p:spTgt spid="3">
                                            <p:txEl>
                                              <p:pRg st="3" end="3"/>
                                            </p:txEl>
                                          </p:spTgt>
                                        </p:tgtEl>
                                      </p:cBhvr>
                                      <p:to x="100000" y="90000"/>
                                    </p:animScale>
                                    <p:animScale>
                                      <p:cBhvr>
                                        <p:cTn id="54" dur="166" decel="50000">
                                          <p:stCondLst>
                                            <p:cond delay="1668"/>
                                          </p:stCondLst>
                                        </p:cTn>
                                        <p:tgtEl>
                                          <p:spTgt spid="3">
                                            <p:txEl>
                                              <p:pRg st="3" end="3"/>
                                            </p:txEl>
                                          </p:spTgt>
                                        </p:tgtEl>
                                      </p:cBhvr>
                                      <p:to x="100000" y="100000"/>
                                    </p:animScale>
                                    <p:animScale>
                                      <p:cBhvr>
                                        <p:cTn id="55" dur="26">
                                          <p:stCondLst>
                                            <p:cond delay="1808"/>
                                          </p:stCondLst>
                                        </p:cTn>
                                        <p:tgtEl>
                                          <p:spTgt spid="3">
                                            <p:txEl>
                                              <p:pRg st="3" end="3"/>
                                            </p:txEl>
                                          </p:spTgt>
                                        </p:tgtEl>
                                      </p:cBhvr>
                                      <p:to x="100000" y="95000"/>
                                    </p:animScale>
                                    <p:animScale>
                                      <p:cBhvr>
                                        <p:cTn id="56" dur="166" decel="50000">
                                          <p:stCondLst>
                                            <p:cond delay="1834"/>
                                          </p:stCondLst>
                                        </p:cTn>
                                        <p:tgtEl>
                                          <p:spTgt spid="3">
                                            <p:txEl>
                                              <p:pRg st="3" end="3"/>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wipe(down)">
                                      <p:cBhvr>
                                        <p:cTn id="61" dur="580">
                                          <p:stCondLst>
                                            <p:cond delay="0"/>
                                          </p:stCondLst>
                                        </p:cTn>
                                        <p:tgtEl>
                                          <p:spTgt spid="3">
                                            <p:txEl>
                                              <p:pRg st="4" end="4"/>
                                            </p:txEl>
                                          </p:spTgt>
                                        </p:tgtEl>
                                      </p:cBhvr>
                                    </p:animEffect>
                                    <p:anim calcmode="lin" valueType="num">
                                      <p:cBhvr>
                                        <p:cTn id="6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4" end="4"/>
                                            </p:txEl>
                                          </p:spTgt>
                                        </p:tgtEl>
                                      </p:cBhvr>
                                      <p:to x="100000" y="60000"/>
                                    </p:animScale>
                                    <p:animScale>
                                      <p:cBhvr>
                                        <p:cTn id="68" dur="166" decel="50000">
                                          <p:stCondLst>
                                            <p:cond delay="676"/>
                                          </p:stCondLst>
                                        </p:cTn>
                                        <p:tgtEl>
                                          <p:spTgt spid="3">
                                            <p:txEl>
                                              <p:pRg st="4" end="4"/>
                                            </p:txEl>
                                          </p:spTgt>
                                        </p:tgtEl>
                                      </p:cBhvr>
                                      <p:to x="100000" y="100000"/>
                                    </p:animScale>
                                    <p:animScale>
                                      <p:cBhvr>
                                        <p:cTn id="69" dur="26">
                                          <p:stCondLst>
                                            <p:cond delay="1312"/>
                                          </p:stCondLst>
                                        </p:cTn>
                                        <p:tgtEl>
                                          <p:spTgt spid="3">
                                            <p:txEl>
                                              <p:pRg st="4" end="4"/>
                                            </p:txEl>
                                          </p:spTgt>
                                        </p:tgtEl>
                                      </p:cBhvr>
                                      <p:to x="100000" y="80000"/>
                                    </p:animScale>
                                    <p:animScale>
                                      <p:cBhvr>
                                        <p:cTn id="70" dur="166" decel="50000">
                                          <p:stCondLst>
                                            <p:cond delay="1338"/>
                                          </p:stCondLst>
                                        </p:cTn>
                                        <p:tgtEl>
                                          <p:spTgt spid="3">
                                            <p:txEl>
                                              <p:pRg st="4" end="4"/>
                                            </p:txEl>
                                          </p:spTgt>
                                        </p:tgtEl>
                                      </p:cBhvr>
                                      <p:to x="100000" y="100000"/>
                                    </p:animScale>
                                    <p:animScale>
                                      <p:cBhvr>
                                        <p:cTn id="71" dur="26">
                                          <p:stCondLst>
                                            <p:cond delay="1642"/>
                                          </p:stCondLst>
                                        </p:cTn>
                                        <p:tgtEl>
                                          <p:spTgt spid="3">
                                            <p:txEl>
                                              <p:pRg st="4" end="4"/>
                                            </p:txEl>
                                          </p:spTgt>
                                        </p:tgtEl>
                                      </p:cBhvr>
                                      <p:to x="100000" y="90000"/>
                                    </p:animScale>
                                    <p:animScale>
                                      <p:cBhvr>
                                        <p:cTn id="72" dur="166" decel="50000">
                                          <p:stCondLst>
                                            <p:cond delay="1668"/>
                                          </p:stCondLst>
                                        </p:cTn>
                                        <p:tgtEl>
                                          <p:spTgt spid="3">
                                            <p:txEl>
                                              <p:pRg st="4" end="4"/>
                                            </p:txEl>
                                          </p:spTgt>
                                        </p:tgtEl>
                                      </p:cBhvr>
                                      <p:to x="100000" y="100000"/>
                                    </p:animScale>
                                    <p:animScale>
                                      <p:cBhvr>
                                        <p:cTn id="73" dur="26">
                                          <p:stCondLst>
                                            <p:cond delay="1808"/>
                                          </p:stCondLst>
                                        </p:cTn>
                                        <p:tgtEl>
                                          <p:spTgt spid="3">
                                            <p:txEl>
                                              <p:pRg st="4" end="4"/>
                                            </p:txEl>
                                          </p:spTgt>
                                        </p:tgtEl>
                                      </p:cBhvr>
                                      <p:to x="100000" y="95000"/>
                                    </p:animScale>
                                    <p:animScale>
                                      <p:cBhvr>
                                        <p:cTn id="74"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4950813-634B-403A-824A-4F332B97447E}" type="slidenum">
              <a:rPr lang="en-US" smtClean="0"/>
              <a:t>8</a:t>
            </a:fld>
            <a:endParaRPr lang="en-US"/>
          </a:p>
        </p:txBody>
      </p:sp>
      <p:pic>
        <p:nvPicPr>
          <p:cNvPr id="5" name="Picture 4"/>
          <p:cNvPicPr>
            <a:picLocks noChangeAspect="1"/>
          </p:cNvPicPr>
          <p:nvPr/>
        </p:nvPicPr>
        <p:blipFill>
          <a:blip r:embed="rId2"/>
          <a:stretch>
            <a:fillRect/>
          </a:stretch>
        </p:blipFill>
        <p:spPr>
          <a:xfrm>
            <a:off x="2920" y="1"/>
            <a:ext cx="549974" cy="90479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57" y="624810"/>
            <a:ext cx="5371573" cy="3493533"/>
          </a:xfrm>
          <a:prstGeom prst="rect">
            <a:avLst/>
          </a:prstGeom>
        </p:spPr>
      </p:pic>
      <p:sp>
        <p:nvSpPr>
          <p:cNvPr id="10" name="Rectangle 9"/>
          <p:cNvSpPr/>
          <p:nvPr/>
        </p:nvSpPr>
        <p:spPr>
          <a:xfrm>
            <a:off x="6362394" y="904797"/>
            <a:ext cx="2533513" cy="1318181"/>
          </a:xfrm>
          <a:prstGeom prst="rect">
            <a:avLst/>
          </a:prstGeom>
        </p:spPr>
        <p:txBody>
          <a:bodyPr wrap="square">
            <a:spAutoFit/>
          </a:bodyPr>
          <a:lstStyle/>
          <a:p>
            <a:pPr>
              <a:lnSpc>
                <a:spcPct val="150000"/>
              </a:lnSpc>
            </a:pPr>
            <a:r>
              <a:rPr lang="en-IN" sz="2800" dirty="0" smtClean="0">
                <a:latin typeface="Calibri" panose="020F0502020204030204" pitchFamily="34" charset="0"/>
                <a:ea typeface="Calibri" panose="020F0502020204030204" pitchFamily="34" charset="0"/>
                <a:cs typeface="Calibri" panose="020F0502020204030204" pitchFamily="34" charset="0"/>
              </a:rPr>
              <a:t>Modelling </a:t>
            </a:r>
            <a:r>
              <a:rPr lang="en-IN" sz="2800" dirty="0">
                <a:latin typeface="Calibri" panose="020F0502020204030204" pitchFamily="34" charset="0"/>
                <a:ea typeface="Calibri" panose="020F0502020204030204" pitchFamily="34" charset="0"/>
                <a:cs typeface="Calibri" panose="020F0502020204030204" pitchFamily="34" charset="0"/>
              </a:rPr>
              <a:t>how humans think.</a:t>
            </a:r>
          </a:p>
        </p:txBody>
      </p:sp>
    </p:spTree>
    <p:extLst>
      <p:ext uri="{BB962C8B-B14F-4D97-AF65-F5344CB8AC3E}">
        <p14:creationId xmlns:p14="http://schemas.microsoft.com/office/powerpoint/2010/main" val="22385479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4950813-634B-403A-824A-4F332B97447E}" type="slidenum">
              <a:rPr lang="en-US" smtClean="0"/>
              <a:t>9</a:t>
            </a:fld>
            <a:endParaRPr lang="en-US"/>
          </a:p>
        </p:txBody>
      </p:sp>
      <p:pic>
        <p:nvPicPr>
          <p:cNvPr id="5" name="Picture 4"/>
          <p:cNvPicPr>
            <a:picLocks noChangeAspect="1"/>
          </p:cNvPicPr>
          <p:nvPr/>
        </p:nvPicPr>
        <p:blipFill>
          <a:blip r:embed="rId2"/>
          <a:stretch>
            <a:fillRect/>
          </a:stretch>
        </p:blipFill>
        <p:spPr>
          <a:xfrm>
            <a:off x="2920" y="0"/>
            <a:ext cx="627946" cy="85769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7" y="567021"/>
            <a:ext cx="5252483" cy="3874681"/>
          </a:xfrm>
          <a:prstGeom prst="rect">
            <a:avLst/>
          </a:prstGeom>
        </p:spPr>
      </p:pic>
      <p:sp>
        <p:nvSpPr>
          <p:cNvPr id="3" name="Rectangle 2"/>
          <p:cNvSpPr/>
          <p:nvPr/>
        </p:nvSpPr>
        <p:spPr>
          <a:xfrm>
            <a:off x="6263122" y="1397737"/>
            <a:ext cx="2639679" cy="1695208"/>
          </a:xfrm>
          <a:prstGeom prst="rect">
            <a:avLst/>
          </a:prstGeom>
        </p:spPr>
        <p:txBody>
          <a:bodyPr wrap="square">
            <a:spAutoFit/>
          </a:bodyPr>
          <a:lstStyle/>
          <a:p>
            <a:pPr algn="just">
              <a:lnSpc>
                <a:spcPct val="200000"/>
              </a:lnSpc>
            </a:pPr>
            <a:r>
              <a:rPr lang="en-IN" sz="2800" dirty="0">
                <a:latin typeface="Calibri" panose="020F0502020204030204" pitchFamily="34" charset="0"/>
                <a:ea typeface="Calibri" panose="020F0502020204030204" pitchFamily="34" charset="0"/>
                <a:cs typeface="Calibri" panose="020F0502020204030204" pitchFamily="34" charset="0"/>
              </a:rPr>
              <a:t>Copying human </a:t>
            </a:r>
            <a:r>
              <a:rPr lang="en-IN" sz="2800" dirty="0" smtClean="0">
                <a:latin typeface="Calibri" panose="020F0502020204030204" pitchFamily="34" charset="0"/>
                <a:ea typeface="Calibri" panose="020F0502020204030204" pitchFamily="34" charset="0"/>
                <a:cs typeface="Calibri" panose="020F0502020204030204" pitchFamily="34" charset="0"/>
              </a:rPr>
              <a:t>behaviour</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56553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1671</TotalTime>
  <Words>2187</Words>
  <Application>Microsoft Office PowerPoint</Application>
  <PresentationFormat>On-screen Show (16:9)</PresentationFormat>
  <Paragraphs>283</Paragraphs>
  <Slides>51</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Calibri</vt:lpstr>
      <vt:lpstr>Arial Black</vt:lpstr>
      <vt:lpstr>Arial</vt:lpstr>
      <vt:lpstr>Cambria</vt:lpstr>
      <vt:lpstr>Lato</vt:lpstr>
      <vt:lpstr>Rockwell</vt:lpstr>
      <vt:lpstr>Courier New</vt:lpstr>
      <vt:lpstr>Vladimir Script</vt:lpstr>
      <vt:lpstr>Times New Roman</vt:lpstr>
      <vt:lpstr>Wingdings</vt:lpstr>
      <vt:lpstr>Streamline</vt:lpstr>
      <vt:lpstr>PowerPoint Presentation</vt:lpstr>
      <vt:lpstr>PowerPoint Presentation</vt:lpstr>
      <vt:lpstr>PowerPoint Presentation</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vt:lpstr>
      <vt:lpstr>Artificial Intelligence  Problem</vt:lpstr>
      <vt:lpstr>Foundation of AI</vt:lpstr>
      <vt:lpstr>PowerPoint Presentation</vt:lpstr>
      <vt:lpstr>PowerPoint Presentation</vt:lpstr>
      <vt:lpstr>PowerPoint Presentation</vt:lpstr>
      <vt:lpstr>Intelligent Agent  </vt:lpstr>
      <vt:lpstr>PowerPoint Presentation</vt:lpstr>
      <vt:lpstr>PowerPoint Presentation</vt:lpstr>
      <vt:lpstr>Components of an Intelligent Agent</vt:lpstr>
      <vt:lpstr> Agent Structure   </vt:lpstr>
      <vt:lpstr>PowerPoint Presentation</vt:lpstr>
      <vt:lpstr>Environment </vt:lpstr>
      <vt:lpstr>Properties of Environments</vt:lpstr>
      <vt:lpstr>PEAS Framework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sony</dc:creator>
  <cp:lastModifiedBy>HP</cp:lastModifiedBy>
  <cp:revision>241</cp:revision>
  <dcterms:modified xsi:type="dcterms:W3CDTF">2025-12-03T17:38:10Z</dcterms:modified>
</cp:coreProperties>
</file>